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60"/>
  </p:notesMasterIdLst>
  <p:handoutMasterIdLst>
    <p:handoutMasterId r:id="rId61"/>
  </p:handoutMasterIdLst>
  <p:sldIdLst>
    <p:sldId id="257" r:id="rId3"/>
    <p:sldId id="258" r:id="rId4"/>
    <p:sldId id="299" r:id="rId5"/>
    <p:sldId id="295" r:id="rId6"/>
    <p:sldId id="300" r:id="rId7"/>
    <p:sldId id="291" r:id="rId8"/>
    <p:sldId id="296" r:id="rId9"/>
    <p:sldId id="297" r:id="rId10"/>
    <p:sldId id="294" r:id="rId11"/>
    <p:sldId id="288" r:id="rId12"/>
    <p:sldId id="289" r:id="rId13"/>
    <p:sldId id="301" r:id="rId14"/>
    <p:sldId id="293" r:id="rId15"/>
    <p:sldId id="292" r:id="rId16"/>
    <p:sldId id="259" r:id="rId17"/>
    <p:sldId id="276" r:id="rId18"/>
    <p:sldId id="290" r:id="rId19"/>
    <p:sldId id="277" r:id="rId20"/>
    <p:sldId id="278" r:id="rId21"/>
    <p:sldId id="279" r:id="rId22"/>
    <p:sldId id="280" r:id="rId23"/>
    <p:sldId id="302" r:id="rId24"/>
    <p:sldId id="287" r:id="rId25"/>
    <p:sldId id="298" r:id="rId26"/>
    <p:sldId id="271" r:id="rId27"/>
    <p:sldId id="263" r:id="rId28"/>
    <p:sldId id="314" r:id="rId29"/>
    <p:sldId id="315" r:id="rId30"/>
    <p:sldId id="316" r:id="rId31"/>
    <p:sldId id="262" r:id="rId32"/>
    <p:sldId id="317" r:id="rId33"/>
    <p:sldId id="318" r:id="rId34"/>
    <p:sldId id="319" r:id="rId35"/>
    <p:sldId id="320" r:id="rId36"/>
    <p:sldId id="321" r:id="rId37"/>
    <p:sldId id="264" r:id="rId38"/>
    <p:sldId id="265" r:id="rId39"/>
    <p:sldId id="266" r:id="rId40"/>
    <p:sldId id="267" r:id="rId41"/>
    <p:sldId id="322" r:id="rId42"/>
    <p:sldId id="274" r:id="rId43"/>
    <p:sldId id="284" r:id="rId44"/>
    <p:sldId id="285" r:id="rId45"/>
    <p:sldId id="304" r:id="rId46"/>
    <p:sldId id="281" r:id="rId47"/>
    <p:sldId id="305" r:id="rId48"/>
    <p:sldId id="306" r:id="rId49"/>
    <p:sldId id="307" r:id="rId50"/>
    <p:sldId id="308" r:id="rId51"/>
    <p:sldId id="309" r:id="rId52"/>
    <p:sldId id="310" r:id="rId53"/>
    <p:sldId id="312" r:id="rId54"/>
    <p:sldId id="313" r:id="rId55"/>
    <p:sldId id="282" r:id="rId56"/>
    <p:sldId id="311" r:id="rId57"/>
    <p:sldId id="286" r:id="rId58"/>
    <p:sldId id="303" r:id="rId59"/>
  </p:sldIdLst>
  <p:sldSz cx="10693400" cy="601186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4">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E9FE"/>
    <a:srgbClr val="F68BCB"/>
    <a:srgbClr val="FFF5BC"/>
    <a:srgbClr val="EDF2D9"/>
    <a:srgbClr val="E6F3FE"/>
    <a:srgbClr val="FDE9FF"/>
    <a:srgbClr val="F68BCC"/>
    <a:srgbClr val="FFF5BD"/>
    <a:srgbClr val="EDF2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5" autoAdjust="0"/>
    <p:restoredTop sz="94668" autoAdjust="0"/>
  </p:normalViewPr>
  <p:slideViewPr>
    <p:cSldViewPr snapToGrid="0">
      <p:cViewPr varScale="1">
        <p:scale>
          <a:sx n="88" d="100"/>
          <a:sy n="88" d="100"/>
        </p:scale>
        <p:origin x="91" y="432"/>
      </p:cViewPr>
      <p:guideLst>
        <p:guide orient="horz" pos="1894"/>
        <p:guide pos="3368"/>
      </p:guideLst>
    </p:cSldViewPr>
  </p:slideViewPr>
  <p:notesTextViewPr>
    <p:cViewPr>
      <p:scale>
        <a:sx n="1" d="1"/>
        <a:sy n="1" d="1"/>
      </p:scale>
      <p:origin x="0" y="0"/>
    </p:cViewPr>
  </p:notesTextViewPr>
  <p:sorterViewPr>
    <p:cViewPr>
      <p:scale>
        <a:sx n="42" d="100"/>
        <a:sy n="4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DB90C1-47B1-EE49-A344-F8D21747724D}" type="datetimeFigureOut">
              <a:rPr lang="sv-SE" smtClean="0"/>
              <a:t>2020-01-31</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36705-FAF6-164E-969D-101C038259E7}" type="slidenum">
              <a:rPr lang="sv-SE" smtClean="0"/>
              <a:t>‹#›</a:t>
            </a:fld>
            <a:endParaRPr lang="sv-SE"/>
          </a:p>
        </p:txBody>
      </p:sp>
    </p:spTree>
    <p:extLst>
      <p:ext uri="{BB962C8B-B14F-4D97-AF65-F5344CB8AC3E}">
        <p14:creationId xmlns:p14="http://schemas.microsoft.com/office/powerpoint/2010/main" val="104615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7D6118-526F-7847-98E0-6258C1AFCA05}" type="datetimeFigureOut">
              <a:rPr lang="sv-SE" smtClean="0"/>
              <a:t>2020-01-31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5F9D5A-1514-9448-B816-60FE1643B7E6}" type="slidenum">
              <a:rPr lang="sv-SE" smtClean="0"/>
              <a:t>‹#›</a:t>
            </a:fld>
            <a:endParaRPr lang="sv-SE"/>
          </a:p>
        </p:txBody>
      </p:sp>
    </p:spTree>
    <p:extLst>
      <p:ext uri="{BB962C8B-B14F-4D97-AF65-F5344CB8AC3E}">
        <p14:creationId xmlns:p14="http://schemas.microsoft.com/office/powerpoint/2010/main" val="11212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Läkare och tandläkare ska arbeta mot samma mål: att främja hälsan</a:t>
            </a:r>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a:t>
            </a:fld>
            <a:endParaRPr lang="sv-SE"/>
          </a:p>
        </p:txBody>
      </p:sp>
    </p:spTree>
    <p:extLst>
      <p:ext uri="{BB962C8B-B14F-4D97-AF65-F5344CB8AC3E}">
        <p14:creationId xmlns:p14="http://schemas.microsoft.com/office/powerpoint/2010/main" val="99177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Den svenska PAROKRANK-studien, som omfattar 805 patienter under 75 år med en första hjärtinfarkt och 805 matchande kontrollpersoner utan hjärtinfarkt, genomfördes klinisk tandundersökning och panoramaröntgen på samtliga deltagare. MP bekräftad med radiologiskt bedömd benförlust var vanligare hos patienter med hjärtinfarkt än hos kontrollpersonerna. En ökad (+ 49 procent) risk för hjärtinfarkt sågs bland </a:t>
            </a:r>
            <a:r>
              <a:rPr lang="sv-SE" sz="1200" b="0" i="0" u="none" strike="noStrike" kern="1200" baseline="0" dirty="0" err="1" smtClean="0">
                <a:solidFill>
                  <a:schemeClr val="tx1"/>
                </a:solidFill>
                <a:latin typeface="+mn-lt"/>
                <a:ea typeface="+mn-ea"/>
                <a:cs typeface="+mn-cs"/>
              </a:rPr>
              <a:t>parodontitpatienterna</a:t>
            </a:r>
            <a:r>
              <a:rPr lang="sv-SE" sz="1200" b="0" i="0" u="none" strike="noStrike" kern="1200" baseline="0" dirty="0" smtClean="0">
                <a:solidFill>
                  <a:schemeClr val="tx1"/>
                </a:solidFill>
                <a:latin typeface="+mn-lt"/>
                <a:ea typeface="+mn-ea"/>
                <a:cs typeface="+mn-cs"/>
              </a:rPr>
              <a:t>. Risken förblev signifikant (+28 procent) efter justering för </a:t>
            </a:r>
            <a:r>
              <a:rPr lang="sv-SE" sz="1200" b="0" i="0" u="none" strike="noStrike" kern="1200" baseline="0" dirty="0" err="1" smtClean="0">
                <a:solidFill>
                  <a:schemeClr val="tx1"/>
                </a:solidFill>
                <a:latin typeface="+mn-lt"/>
                <a:ea typeface="+mn-ea"/>
                <a:cs typeface="+mn-cs"/>
              </a:rPr>
              <a:t>kovariabler</a:t>
            </a:r>
            <a:r>
              <a:rPr lang="sv-SE" sz="1200" b="0" i="0" u="none" strike="noStrike" kern="1200" baseline="0" dirty="0" smtClean="0">
                <a:solidFill>
                  <a:schemeClr val="tx1"/>
                </a:solidFill>
                <a:latin typeface="+mn-lt"/>
                <a:ea typeface="+mn-ea"/>
                <a:cs typeface="+mn-cs"/>
              </a:rPr>
              <a:t> (rökning, diabetes, socioekonomiska faktorer). Dessa fynd från den hittills största och mest väl genomförda fall–kontrollstudien (</a:t>
            </a:r>
            <a:r>
              <a:rPr lang="sv-SE" sz="1200" b="0" i="1" u="none" strike="noStrike" kern="1200" baseline="0" dirty="0" err="1" smtClean="0">
                <a:solidFill>
                  <a:schemeClr val="tx1"/>
                </a:solidFill>
                <a:latin typeface="+mn-lt"/>
                <a:ea typeface="+mn-ea"/>
                <a:cs typeface="+mn-cs"/>
              </a:rPr>
              <a:t>case-control</a:t>
            </a:r>
            <a:r>
              <a:rPr lang="sv-SE" sz="1200" b="0" i="1" u="none" strike="noStrike" kern="1200" baseline="0" dirty="0" smtClean="0">
                <a:solidFill>
                  <a:schemeClr val="tx1"/>
                </a:solidFill>
                <a:latin typeface="+mn-lt"/>
                <a:ea typeface="+mn-ea"/>
                <a:cs typeface="+mn-cs"/>
              </a:rPr>
              <a:t> </a:t>
            </a:r>
            <a:r>
              <a:rPr lang="sv-SE" sz="1200" b="0" i="1" u="none" strike="noStrike" kern="1200" baseline="0" dirty="0" err="1" smtClean="0">
                <a:solidFill>
                  <a:schemeClr val="tx1"/>
                </a:solidFill>
                <a:latin typeface="+mn-lt"/>
                <a:ea typeface="+mn-ea"/>
                <a:cs typeface="+mn-cs"/>
              </a:rPr>
              <a:t>study</a:t>
            </a:r>
            <a:r>
              <a:rPr lang="sv-SE" sz="1200" b="0" i="0" u="none" strike="noStrike" kern="1200" baseline="0" dirty="0" smtClean="0">
                <a:solidFill>
                  <a:schemeClr val="tx1"/>
                </a:solidFill>
                <a:latin typeface="+mn-lt"/>
                <a:ea typeface="+mn-ea"/>
                <a:cs typeface="+mn-cs"/>
              </a:rPr>
              <a:t>) understryker att det kan finnas ett oberoende samband mellan MP och hjärtinfarkt [7]. överföring av orala bakterier från de inflammerade tandköttsfickorna till blodbanan med efterföljande infektion av </a:t>
            </a:r>
            <a:r>
              <a:rPr lang="sv-SE" sz="1200" b="0" i="0" u="none" strike="noStrike" kern="1200" baseline="0" dirty="0" err="1" smtClean="0">
                <a:solidFill>
                  <a:schemeClr val="tx1"/>
                </a:solidFill>
                <a:latin typeface="+mn-lt"/>
                <a:ea typeface="+mn-ea"/>
                <a:cs typeface="+mn-cs"/>
              </a:rPr>
              <a:t>aterosklerotiska</a:t>
            </a:r>
            <a:r>
              <a:rPr lang="sv-SE" sz="1200" b="0" i="0" u="none" strike="noStrike" kern="1200" baseline="0" dirty="0" smtClean="0">
                <a:solidFill>
                  <a:schemeClr val="tx1"/>
                </a:solidFill>
                <a:latin typeface="+mn-lt"/>
                <a:ea typeface="+mn-ea"/>
                <a:cs typeface="+mn-cs"/>
              </a:rPr>
              <a:t> artärväggar, vilket kan resultera i plackinstabilitet med ruptur och trombosbildning </a:t>
            </a:r>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19</a:t>
            </a:fld>
            <a:endParaRPr lang="sv-SE"/>
          </a:p>
        </p:txBody>
      </p:sp>
    </p:spTree>
    <p:extLst>
      <p:ext uri="{BB962C8B-B14F-4D97-AF65-F5344CB8AC3E}">
        <p14:creationId xmlns:p14="http://schemas.microsoft.com/office/powerpoint/2010/main" val="4058429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smtClean="0"/>
              <a:t>Tandlossning är en lika tydlig riskfaktor som hjärt- och kärlsjukdomar eller stor konsumtion av alkohol, säger specialisttandläkare </a:t>
            </a:r>
            <a:r>
              <a:rPr lang="sv-SE" sz="1200" b="1" dirty="0" smtClean="0"/>
              <a:t>Helena Nilsson</a:t>
            </a:r>
            <a:r>
              <a:rPr lang="sv-SE" sz="1200" dirty="0" smtClean="0"/>
              <a:t> disputerade 2019 vid Malmö universitet. </a:t>
            </a:r>
          </a:p>
          <a:p>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20</a:t>
            </a:fld>
            <a:endParaRPr lang="sv-SE"/>
          </a:p>
        </p:txBody>
      </p:sp>
    </p:spTree>
    <p:extLst>
      <p:ext uri="{BB962C8B-B14F-4D97-AF65-F5344CB8AC3E}">
        <p14:creationId xmlns:p14="http://schemas.microsoft.com/office/powerpoint/2010/main" val="3238283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effectLst/>
              </a:rPr>
              <a:t>En ökad prevalens av parodontit hos RA-patienter har i flera studier påvisats hos RA-patienter. Men resultaten är motstridiga och något orsakssamband har inte kunnat bekräftas. Det krävs ytterligare forskning för att klarlägga mekanismerna som kopplar samman de två sjukdomarna. </a:t>
            </a:r>
            <a:r>
              <a:rPr lang="sv-SE" sz="1200" b="0" i="0" u="none" strike="noStrike" kern="1200" baseline="0" dirty="0" smtClean="0">
                <a:solidFill>
                  <a:schemeClr val="tx1"/>
                </a:solidFill>
                <a:latin typeface="+mn-lt"/>
                <a:ea typeface="+mn-ea"/>
                <a:cs typeface="+mn-cs"/>
              </a:rPr>
              <a:t>Eftersom </a:t>
            </a:r>
            <a:r>
              <a:rPr lang="sv-SE" sz="1200" b="0" i="1" u="none" strike="noStrike" kern="1200" baseline="0" dirty="0" smtClean="0">
                <a:solidFill>
                  <a:schemeClr val="tx1"/>
                </a:solidFill>
                <a:latin typeface="+mn-lt"/>
                <a:ea typeface="+mn-ea"/>
                <a:cs typeface="+mn-cs"/>
              </a:rPr>
              <a:t>P. </a:t>
            </a:r>
            <a:r>
              <a:rPr lang="sv-SE" sz="1200" b="0" i="1" u="none" strike="noStrike" kern="1200" baseline="0" dirty="0" err="1" smtClean="0">
                <a:solidFill>
                  <a:schemeClr val="tx1"/>
                </a:solidFill>
                <a:latin typeface="+mn-lt"/>
                <a:ea typeface="+mn-ea"/>
                <a:cs typeface="+mn-cs"/>
              </a:rPr>
              <a:t>gingivalis</a:t>
            </a:r>
            <a:r>
              <a:rPr lang="sv-SE" sz="1200" b="0" i="1" u="none" strike="noStrike" kern="1200" baseline="0" dirty="0" smtClean="0">
                <a:solidFill>
                  <a:schemeClr val="tx1"/>
                </a:solidFill>
                <a:latin typeface="+mn-lt"/>
                <a:ea typeface="+mn-ea"/>
                <a:cs typeface="+mn-cs"/>
              </a:rPr>
              <a:t> </a:t>
            </a:r>
            <a:r>
              <a:rPr lang="sv-SE" sz="1200" b="0" i="0" u="none" strike="noStrike" kern="1200" baseline="0" dirty="0" smtClean="0">
                <a:solidFill>
                  <a:schemeClr val="tx1"/>
                </a:solidFill>
                <a:latin typeface="+mn-lt"/>
                <a:ea typeface="+mn-ea"/>
                <a:cs typeface="+mn-cs"/>
              </a:rPr>
              <a:t>anses vara en viktig patogen för utvecklingen av parodontit återuppväckte fyndet intresset för sökandet efter en möjlig koppling mellan RA och parodontit. </a:t>
            </a:r>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21</a:t>
            </a:fld>
            <a:endParaRPr lang="sv-SE"/>
          </a:p>
        </p:txBody>
      </p:sp>
    </p:spTree>
    <p:extLst>
      <p:ext uri="{BB962C8B-B14F-4D97-AF65-F5344CB8AC3E}">
        <p14:creationId xmlns:p14="http://schemas.microsoft.com/office/powerpoint/2010/main" val="251450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3EE816C-5D92-43BC-B48F-18B7FA8C6F14}" type="slidenum">
              <a:rPr lang="sv-SE" smtClean="0"/>
              <a:t>29</a:t>
            </a:fld>
            <a:endParaRPr lang="sv-SE"/>
          </a:p>
        </p:txBody>
      </p:sp>
    </p:spTree>
    <p:extLst>
      <p:ext uri="{BB962C8B-B14F-4D97-AF65-F5344CB8AC3E}">
        <p14:creationId xmlns:p14="http://schemas.microsoft.com/office/powerpoint/2010/main" val="241895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buFontTx/>
              <a:buNone/>
            </a:pPr>
            <a:r>
              <a:rPr lang="sv-SE" altLang="sv-SE" sz="1200" b="1" dirty="0" err="1" smtClean="0">
                <a:solidFill>
                  <a:srgbClr val="000000"/>
                </a:solidFill>
                <a:cs typeface="Arial" panose="020B0604020202020204" pitchFamily="34" charset="0"/>
              </a:rPr>
              <a:t>Aim</a:t>
            </a:r>
            <a:endParaRPr lang="sv-SE" altLang="sv-SE" sz="1200" b="1" dirty="0" smtClean="0">
              <a:solidFill>
                <a:srgbClr val="000000"/>
              </a:solidFill>
              <a:cs typeface="Arial" panose="020B0604020202020204" pitchFamily="34" charset="0"/>
            </a:endParaRPr>
          </a:p>
          <a:p>
            <a:pPr eaLnBrk="1" hangingPunct="1">
              <a:buFontTx/>
              <a:buNone/>
            </a:pPr>
            <a:r>
              <a:rPr lang="en-US" altLang="sv-SE" sz="1200" dirty="0" smtClean="0">
                <a:cs typeface="Arial" panose="020B0604020202020204" pitchFamily="34" charset="0"/>
              </a:rPr>
              <a:t>To evaluate if prosthodontic intervention with improved masticatory function</a:t>
            </a:r>
          </a:p>
          <a:p>
            <a:pPr eaLnBrk="1" hangingPunct="1">
              <a:buFontTx/>
              <a:buNone/>
            </a:pPr>
            <a:r>
              <a:rPr lang="en-US" altLang="sv-SE" sz="1200" dirty="0" smtClean="0">
                <a:cs typeface="Arial" panose="020B0604020202020204" pitchFamily="34" charset="0"/>
              </a:rPr>
              <a:t>has a positive effect on cognitive function and </a:t>
            </a:r>
            <a:r>
              <a:rPr lang="sv-SE" altLang="sv-SE" sz="1200" dirty="0" err="1" smtClean="0">
                <a:cs typeface="Arial" panose="020B0604020202020204" pitchFamily="34" charset="0"/>
              </a:rPr>
              <a:t>brain</a:t>
            </a:r>
            <a:r>
              <a:rPr lang="sv-SE" altLang="sv-SE" sz="1200" dirty="0" smtClean="0">
                <a:cs typeface="Arial" panose="020B0604020202020204" pitchFamily="34" charset="0"/>
              </a:rPr>
              <a:t> </a:t>
            </a:r>
            <a:r>
              <a:rPr lang="sv-SE" altLang="sv-SE" sz="1200" dirty="0" err="1" smtClean="0">
                <a:cs typeface="Arial" panose="020B0604020202020204" pitchFamily="34" charset="0"/>
              </a:rPr>
              <a:t>plasticity</a:t>
            </a:r>
            <a:r>
              <a:rPr lang="sv-SE" altLang="sv-SE" sz="1200" dirty="0" smtClean="0">
                <a:cs typeface="Arial" panose="020B0604020202020204" pitchFamily="34" charset="0"/>
              </a:rPr>
              <a:t>.</a:t>
            </a:r>
          </a:p>
          <a:p>
            <a:pPr eaLnBrk="1" hangingPunct="1">
              <a:buFontTx/>
              <a:buNone/>
            </a:pPr>
            <a:endParaRPr lang="en-US" altLang="sv-SE" sz="1200" dirty="0" smtClean="0">
              <a:cs typeface="Arial" panose="020B0604020202020204" pitchFamily="34" charset="0"/>
            </a:endParaRPr>
          </a:p>
          <a:p>
            <a:pPr>
              <a:spcBef>
                <a:spcPct val="0"/>
              </a:spcBef>
              <a:buFontTx/>
              <a:buNone/>
            </a:pPr>
            <a:r>
              <a:rPr lang="en-US" altLang="sv-SE" sz="1200" b="1" dirty="0" smtClean="0">
                <a:cs typeface="Arial" panose="020B0604020202020204" pitchFamily="34" charset="0"/>
              </a:rPr>
              <a:t>Study I:</a:t>
            </a:r>
            <a:r>
              <a:rPr lang="en-US" altLang="sv-SE" sz="1200" dirty="0" smtClean="0">
                <a:cs typeface="Arial" panose="020B0604020202020204" pitchFamily="34" charset="0"/>
              </a:rPr>
              <a:t> Participants will be tested with cognitive assessments pre- and post intervention. This is to examining how cognitive measures relate to potential treatment effects. </a:t>
            </a:r>
          </a:p>
          <a:p>
            <a:pPr>
              <a:spcBef>
                <a:spcPct val="0"/>
              </a:spcBef>
              <a:buFontTx/>
              <a:buNone/>
            </a:pPr>
            <a:endParaRPr lang="en-US" altLang="sv-SE" sz="1200" dirty="0" smtClean="0">
              <a:cs typeface="Arial" panose="020B0604020202020204" pitchFamily="34" charset="0"/>
            </a:endParaRPr>
          </a:p>
          <a:p>
            <a:pPr>
              <a:spcBef>
                <a:spcPct val="0"/>
              </a:spcBef>
              <a:buFontTx/>
              <a:buNone/>
            </a:pPr>
            <a:r>
              <a:rPr lang="en-US" altLang="sv-SE" sz="1200" b="1" dirty="0" smtClean="0">
                <a:cs typeface="Arial" panose="020B0604020202020204" pitchFamily="34" charset="0"/>
              </a:rPr>
              <a:t>Study II:</a:t>
            </a:r>
            <a:r>
              <a:rPr lang="en-US" altLang="sv-SE" sz="1200" dirty="0" smtClean="0">
                <a:cs typeface="Arial" panose="020B0604020202020204" pitchFamily="34" charset="0"/>
              </a:rPr>
              <a:t> Participants will undergo brain imaging pre- and post-intervention to examining if/and how brain changes relate to potential treatment effects. </a:t>
            </a:r>
          </a:p>
          <a:p>
            <a:endParaRPr lang="sv-SE" dirty="0"/>
          </a:p>
        </p:txBody>
      </p:sp>
      <p:sp>
        <p:nvSpPr>
          <p:cNvPr id="4" name="Platshållare för bildnummer 3"/>
          <p:cNvSpPr>
            <a:spLocks noGrp="1"/>
          </p:cNvSpPr>
          <p:nvPr>
            <p:ph type="sldNum" sz="quarter" idx="10"/>
          </p:nvPr>
        </p:nvSpPr>
        <p:spPr/>
        <p:txBody>
          <a:bodyPr/>
          <a:lstStyle/>
          <a:p>
            <a:fld id="{98B5352A-3CA3-4849-9C60-CBFA2F349A90}" type="slidenum">
              <a:rPr lang="sv-SE" smtClean="0"/>
              <a:t>30</a:t>
            </a:fld>
            <a:endParaRPr lang="sv-SE"/>
          </a:p>
        </p:txBody>
      </p:sp>
    </p:spTree>
    <p:extLst>
      <p:ext uri="{BB962C8B-B14F-4D97-AF65-F5344CB8AC3E}">
        <p14:creationId xmlns:p14="http://schemas.microsoft.com/office/powerpoint/2010/main" val="3914111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dirty="0" smtClean="0"/>
              <a:t>Early identification </a:t>
            </a:r>
            <a:r>
              <a:rPr lang="en-US" sz="1200" dirty="0" smtClean="0"/>
              <a:t>of patients at risk, combined with smart interventions may prevent malnutrition, frailty and illness during ageing. </a:t>
            </a:r>
            <a:r>
              <a:rPr lang="sv-SE" sz="1200" dirty="0" smtClean="0">
                <a:solidFill>
                  <a:srgbClr val="00B050"/>
                </a:solidFill>
              </a:rPr>
              <a:t>PI Mats Trulsson                                          </a:t>
            </a:r>
            <a:r>
              <a:rPr lang="sv-SE" sz="1200" dirty="0" err="1" smtClean="0">
                <a:solidFill>
                  <a:srgbClr val="00B050"/>
                </a:solidFill>
              </a:rPr>
              <a:t>Funded</a:t>
            </a:r>
            <a:r>
              <a:rPr lang="sv-SE" sz="1200" dirty="0" smtClean="0">
                <a:solidFill>
                  <a:srgbClr val="00B050"/>
                </a:solidFill>
              </a:rPr>
              <a:t> by </a:t>
            </a:r>
            <a:r>
              <a:rPr lang="sv-SE" sz="1200" dirty="0" err="1" smtClean="0">
                <a:solidFill>
                  <a:srgbClr val="00B050"/>
                </a:solidFill>
              </a:rPr>
              <a:t>Vinnova</a:t>
            </a:r>
            <a:endParaRPr lang="sv-SE" sz="1200" dirty="0" smtClean="0">
              <a:solidFill>
                <a:srgbClr val="00B050"/>
              </a:solidFill>
            </a:endParaRPr>
          </a:p>
          <a:p>
            <a:r>
              <a:rPr lang="sv-SE" sz="1200" dirty="0" smtClean="0">
                <a:solidFill>
                  <a:srgbClr val="00B050"/>
                </a:solidFill>
              </a:rPr>
              <a:t>Partners: KI, Kristianstad University, RISE and Stockholms Sjukhem</a:t>
            </a:r>
          </a:p>
          <a:p>
            <a:pPr marL="0" indent="0">
              <a:buNone/>
            </a:pPr>
            <a:endParaRPr lang="sv-SE" sz="1200" dirty="0" smtClean="0"/>
          </a:p>
          <a:p>
            <a:pPr marL="0" indent="0">
              <a:buNone/>
            </a:pPr>
            <a:endParaRPr lang="sv-SE" dirty="0" smtClean="0"/>
          </a:p>
          <a:p>
            <a:endParaRPr lang="sv-SE" dirty="0"/>
          </a:p>
        </p:txBody>
      </p:sp>
      <p:sp>
        <p:nvSpPr>
          <p:cNvPr id="4" name="Platshållare för bildnummer 3"/>
          <p:cNvSpPr>
            <a:spLocks noGrp="1"/>
          </p:cNvSpPr>
          <p:nvPr>
            <p:ph type="sldNum" sz="quarter" idx="10"/>
          </p:nvPr>
        </p:nvSpPr>
        <p:spPr/>
        <p:txBody>
          <a:bodyPr/>
          <a:lstStyle/>
          <a:p>
            <a:fld id="{98B5352A-3CA3-4849-9C60-CBFA2F349A90}" type="slidenum">
              <a:rPr lang="sv-SE" smtClean="0"/>
              <a:t>36</a:t>
            </a:fld>
            <a:endParaRPr lang="sv-SE"/>
          </a:p>
        </p:txBody>
      </p:sp>
    </p:spTree>
    <p:extLst>
      <p:ext uri="{BB962C8B-B14F-4D97-AF65-F5344CB8AC3E}">
        <p14:creationId xmlns:p14="http://schemas.microsoft.com/office/powerpoint/2010/main" val="3359765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Kliniska tecken på sväljsvårigheter i</a:t>
            </a:r>
          </a:p>
          <a:p>
            <a:r>
              <a:rPr lang="sv-SE" dirty="0" smtClean="0"/>
              <a:t>munhåla och svalg kan vara:</a:t>
            </a:r>
          </a:p>
          <a:p>
            <a:r>
              <a:rPr lang="sv-SE" dirty="0" smtClean="0"/>
              <a:t>• Hosta</a:t>
            </a:r>
          </a:p>
          <a:p>
            <a:r>
              <a:rPr lang="sv-SE" dirty="0" smtClean="0"/>
              <a:t>• Förändrad röstkvalitet såsom</a:t>
            </a:r>
          </a:p>
          <a:p>
            <a:r>
              <a:rPr lang="sv-SE" dirty="0" smtClean="0"/>
              <a:t>  våt/</a:t>
            </a:r>
            <a:r>
              <a:rPr lang="sv-SE" dirty="0" err="1" smtClean="0"/>
              <a:t>gurglig</a:t>
            </a:r>
            <a:r>
              <a:rPr lang="sv-SE" dirty="0" smtClean="0"/>
              <a:t> röst</a:t>
            </a:r>
          </a:p>
          <a:p>
            <a:r>
              <a:rPr lang="sv-SE" dirty="0" smtClean="0"/>
              <a:t>• Matrester i mun och svalg</a:t>
            </a:r>
          </a:p>
          <a:p>
            <a:r>
              <a:rPr lang="sv-SE" dirty="0" smtClean="0"/>
              <a:t>  Kvävningskänsla</a:t>
            </a:r>
          </a:p>
          <a:p>
            <a:r>
              <a:rPr lang="sv-SE" dirty="0" smtClean="0"/>
              <a:t>• Andningspåverkan</a:t>
            </a:r>
          </a:p>
          <a:p>
            <a:r>
              <a:rPr lang="sv-SE" dirty="0" smtClean="0"/>
              <a:t>• Viktförlust</a:t>
            </a:r>
          </a:p>
          <a:p>
            <a:r>
              <a:rPr lang="sv-SE" dirty="0" smtClean="0"/>
              <a:t>• Upprepade lunginflammationer  </a:t>
            </a:r>
          </a:p>
          <a:p>
            <a:endParaRPr lang="sv-SE" dirty="0"/>
          </a:p>
        </p:txBody>
      </p:sp>
      <p:sp>
        <p:nvSpPr>
          <p:cNvPr id="4" name="Platshållare för bildnummer 3"/>
          <p:cNvSpPr>
            <a:spLocks noGrp="1"/>
          </p:cNvSpPr>
          <p:nvPr>
            <p:ph type="sldNum" sz="quarter" idx="10"/>
          </p:nvPr>
        </p:nvSpPr>
        <p:spPr/>
        <p:txBody>
          <a:bodyPr/>
          <a:lstStyle/>
          <a:p>
            <a:fld id="{98B5352A-3CA3-4849-9C60-CBFA2F349A90}" type="slidenum">
              <a:rPr lang="sv-SE" smtClean="0"/>
              <a:t>37</a:t>
            </a:fld>
            <a:endParaRPr lang="sv-SE"/>
          </a:p>
        </p:txBody>
      </p:sp>
    </p:spTree>
    <p:extLst>
      <p:ext uri="{BB962C8B-B14F-4D97-AF65-F5344CB8AC3E}">
        <p14:creationId xmlns:p14="http://schemas.microsoft.com/office/powerpoint/2010/main" val="308173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en-US" b="1" i="1" dirty="0" smtClean="0"/>
              <a:t>Aim</a:t>
            </a:r>
            <a:r>
              <a:rPr lang="en-US" i="1" dirty="0" smtClean="0"/>
              <a:t>: </a:t>
            </a:r>
            <a:r>
              <a:rPr lang="en-US" dirty="0" smtClean="0"/>
              <a:t>To study the connection between sparse </a:t>
            </a:r>
            <a:r>
              <a:rPr lang="en-US" dirty="0" err="1" smtClean="0"/>
              <a:t>trabeculation</a:t>
            </a:r>
            <a:r>
              <a:rPr lang="en-US" dirty="0" smtClean="0"/>
              <a:t> of the mandibular bone and risk of fractures in a longitudinal cohort with a total follow up of 45 years.</a:t>
            </a:r>
          </a:p>
          <a:p>
            <a:pPr marL="0" indent="0">
              <a:buNone/>
            </a:pPr>
            <a:endParaRPr lang="sv-SE" dirty="0" smtClean="0"/>
          </a:p>
          <a:p>
            <a:pPr marL="0" indent="0">
              <a:buNone/>
            </a:pPr>
            <a:r>
              <a:rPr lang="en-US" b="1" dirty="0" smtClean="0"/>
              <a:t>Specific questions:</a:t>
            </a:r>
            <a:endParaRPr lang="sv-SE" dirty="0" smtClean="0"/>
          </a:p>
          <a:p>
            <a:pPr lvl="0"/>
            <a:r>
              <a:rPr lang="en-US" dirty="0" smtClean="0"/>
              <a:t>How does the </a:t>
            </a:r>
            <a:r>
              <a:rPr lang="en-US" dirty="0" err="1" smtClean="0"/>
              <a:t>trabeculation</a:t>
            </a:r>
            <a:r>
              <a:rPr lang="en-US" dirty="0" smtClean="0"/>
              <a:t> differ in different age groups?</a:t>
            </a:r>
            <a:endParaRPr lang="sv-SE" dirty="0" smtClean="0"/>
          </a:p>
          <a:p>
            <a:pPr lvl="0"/>
            <a:r>
              <a:rPr lang="en-US" dirty="0" smtClean="0"/>
              <a:t>Can dental radiographs predict fragile fractures during the follow up period?</a:t>
            </a:r>
            <a:endParaRPr lang="sv-SE" dirty="0" smtClean="0"/>
          </a:p>
          <a:p>
            <a:endParaRPr lang="sv-SE" dirty="0"/>
          </a:p>
        </p:txBody>
      </p:sp>
      <p:sp>
        <p:nvSpPr>
          <p:cNvPr id="4" name="Platshållare för bildnummer 3"/>
          <p:cNvSpPr>
            <a:spLocks noGrp="1"/>
          </p:cNvSpPr>
          <p:nvPr>
            <p:ph type="sldNum" sz="quarter" idx="10"/>
          </p:nvPr>
        </p:nvSpPr>
        <p:spPr/>
        <p:txBody>
          <a:bodyPr/>
          <a:lstStyle/>
          <a:p>
            <a:fld id="{98B5352A-3CA3-4849-9C60-CBFA2F349A90}" type="slidenum">
              <a:rPr lang="sv-SE" smtClean="0"/>
              <a:t>39</a:t>
            </a:fld>
            <a:endParaRPr lang="sv-SE"/>
          </a:p>
        </p:txBody>
      </p:sp>
    </p:spTree>
    <p:extLst>
      <p:ext uri="{BB962C8B-B14F-4D97-AF65-F5344CB8AC3E}">
        <p14:creationId xmlns:p14="http://schemas.microsoft.com/office/powerpoint/2010/main" val="133635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Under de senaste 30 åren har forskare intresserat sig alltmer för kopplingen mellan kroniska</a:t>
            </a:r>
            <a:r>
              <a:rPr lang="sv-SE" baseline="0" dirty="0" smtClean="0"/>
              <a:t> infektioner i munnen och en ökad risk för allmänsjukdomar. Under de senaste tio åren har man även intresserat sig för den </a:t>
            </a:r>
            <a:r>
              <a:rPr lang="sv-SE" baseline="0" dirty="0" err="1" smtClean="0"/>
              <a:t>endodontiska</a:t>
            </a:r>
            <a:r>
              <a:rPr lang="sv-SE" baseline="0" dirty="0" smtClean="0"/>
              <a:t> infektionen och ur den påverkar allmänhälsan.</a:t>
            </a:r>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2</a:t>
            </a:fld>
            <a:endParaRPr lang="sv-SE"/>
          </a:p>
        </p:txBody>
      </p:sp>
    </p:spTree>
    <p:extLst>
      <p:ext uri="{BB962C8B-B14F-4D97-AF65-F5344CB8AC3E}">
        <p14:creationId xmlns:p14="http://schemas.microsoft.com/office/powerpoint/2010/main" val="1902236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Några Förslag som lyfts:</a:t>
            </a:r>
          </a:p>
          <a:p>
            <a:pPr defTabSz="920709">
              <a:defRPr/>
            </a:pPr>
            <a:r>
              <a:rPr lang="sv-SE" sz="1200" dirty="0" smtClean="0"/>
              <a:t>*Nationell och Regional kunskapsstyrning behöver omfatta munhälsa och tandvård</a:t>
            </a:r>
          </a:p>
          <a:p>
            <a:pPr defTabSz="920709">
              <a:defRPr/>
            </a:pPr>
            <a:r>
              <a:rPr lang="sv-SE" sz="1200" dirty="0" smtClean="0"/>
              <a:t> </a:t>
            </a:r>
            <a:r>
              <a:rPr lang="sv-SE" sz="1200" i="1" dirty="0" smtClean="0"/>
              <a:t>SoS/NR idag finns munhälsa/tandvård med i riktlinjerna för Demens, Diabetes, Stroke och Levnadsvanor</a:t>
            </a:r>
          </a:p>
          <a:p>
            <a:pPr defTabSz="920709">
              <a:defRPr/>
            </a:pPr>
            <a:r>
              <a:rPr lang="sv-SE" sz="1200" i="1" dirty="0" smtClean="0"/>
              <a:t>Nationella, Regionala, Lokala programområden, NPO, RPO, LPO</a:t>
            </a:r>
            <a:endParaRPr lang="sv-SE" sz="1200" dirty="0" smtClean="0"/>
          </a:p>
          <a:p>
            <a:r>
              <a:rPr lang="sv-SE" sz="1200" dirty="0" smtClean="0"/>
              <a:t>*Sammanhållna journalsystem . För att underlätta samverkan mellan yrkesgrupper</a:t>
            </a:r>
          </a:p>
          <a:p>
            <a:r>
              <a:rPr lang="sv-SE" sz="1200" dirty="0" smtClean="0"/>
              <a:t> -</a:t>
            </a:r>
            <a:r>
              <a:rPr lang="sv-SE" sz="1200" dirty="0" err="1" smtClean="0"/>
              <a:t>Interoperatibilitet</a:t>
            </a:r>
            <a:r>
              <a:rPr lang="sv-SE" sz="1200" dirty="0" smtClean="0"/>
              <a:t> – kommunicera</a:t>
            </a:r>
            <a:r>
              <a:rPr lang="sv-SE" sz="1200" baseline="0" dirty="0" smtClean="0"/>
              <a:t> med gemensamma regler. Här pågår en hel del arbete…</a:t>
            </a:r>
          </a:p>
          <a:p>
            <a:r>
              <a:rPr lang="sv-SE" sz="1200" baseline="0" dirty="0" smtClean="0"/>
              <a:t> - Uppmärksamhetsinformation (NPÖ- Nationell Patient Översikt) Ex överkänslighet mot läkemedel</a:t>
            </a:r>
            <a:endParaRPr lang="sv-SE" sz="1200" dirty="0" smtClean="0"/>
          </a:p>
          <a:p>
            <a:r>
              <a:rPr lang="sv-SE" sz="1200" dirty="0" smtClean="0"/>
              <a:t>*Kunskapen om relationer mellan allmän hälsa och munhälsa – på </a:t>
            </a:r>
            <a:r>
              <a:rPr lang="sv-SE" sz="1200" dirty="0" err="1" smtClean="0"/>
              <a:t>grundutb</a:t>
            </a:r>
            <a:r>
              <a:rPr lang="sv-SE" sz="1200" baseline="0" dirty="0" smtClean="0"/>
              <a:t> och genom fortbildningar</a:t>
            </a:r>
          </a:p>
          <a:p>
            <a:pPr defTabSz="920709">
              <a:defRPr/>
            </a:pPr>
            <a:r>
              <a:rPr lang="sv-SE" sz="1200" dirty="0" smtClean="0"/>
              <a:t>*Munhälsovariabler i flera nationella kvalitetsregister, ex Diabetesregistret</a:t>
            </a:r>
          </a:p>
          <a:p>
            <a:pPr defTabSz="920709">
              <a:defRPr/>
            </a:pPr>
            <a:r>
              <a:rPr lang="sv-SE" sz="1200" dirty="0" smtClean="0"/>
              <a:t>*Tandvården mer delaktig i vård och behandling, ex multisjuka äldre patienter. Omhändertagandet kan förbättras</a:t>
            </a:r>
          </a:p>
          <a:p>
            <a:pPr defTabSz="920709">
              <a:defRPr/>
            </a:pPr>
            <a:endParaRPr lang="sv-SE" sz="1200" dirty="0" smtClean="0"/>
          </a:p>
          <a:p>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6</a:t>
            </a:fld>
            <a:endParaRPr lang="sv-SE"/>
          </a:p>
        </p:txBody>
      </p:sp>
    </p:spTree>
    <p:extLst>
      <p:ext uri="{BB962C8B-B14F-4D97-AF65-F5344CB8AC3E}">
        <p14:creationId xmlns:p14="http://schemas.microsoft.com/office/powerpoint/2010/main" val="3133401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Propaganda</a:t>
            </a:r>
            <a:r>
              <a:rPr lang="sv-SE" baseline="0" dirty="0" smtClean="0"/>
              <a:t> för socker ”vårt billigaste födoämne” 1934</a:t>
            </a:r>
          </a:p>
          <a:p>
            <a:r>
              <a:rPr lang="sv-SE" baseline="0" dirty="0" smtClean="0"/>
              <a:t>PÅ 50-talet slår medicinalstyrelsen tillbaka och ”lördagsgodiset” </a:t>
            </a:r>
            <a:r>
              <a:rPr lang="sv-SE" baseline="0" dirty="0" err="1" smtClean="0"/>
              <a:t>födsmedicinalstyrelsen</a:t>
            </a:r>
            <a:r>
              <a:rPr lang="sv-SE" baseline="0" dirty="0" smtClean="0"/>
              <a:t> fluor i tandkräm.</a:t>
            </a:r>
          </a:p>
          <a:p>
            <a:r>
              <a:rPr lang="sv-SE" baseline="0" dirty="0" smtClean="0"/>
              <a:t>1962 godkänner </a:t>
            </a:r>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11</a:t>
            </a:fld>
            <a:endParaRPr lang="sv-SE"/>
          </a:p>
        </p:txBody>
      </p:sp>
    </p:spTree>
    <p:extLst>
      <p:ext uri="{BB962C8B-B14F-4D97-AF65-F5344CB8AC3E}">
        <p14:creationId xmlns:p14="http://schemas.microsoft.com/office/powerpoint/2010/main" val="2102952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lnSpc>
                <a:spcPct val="100000"/>
              </a:lnSpc>
              <a:spcBef>
                <a:spcPct val="0"/>
              </a:spcBef>
              <a:buFontTx/>
              <a:buNone/>
            </a:pPr>
            <a:r>
              <a:rPr lang="sv-SE" altLang="sv-SE" sz="1200" b="1" dirty="0" smtClean="0">
                <a:ea typeface="ヒラギノ角ゴ Pro W3" pitchFamily="1" charset="-128"/>
                <a:cs typeface="Arial" panose="020B0604020202020204" pitchFamily="34" charset="0"/>
              </a:rPr>
              <a:t>Bra effekt även om man </a:t>
            </a:r>
          </a:p>
          <a:p>
            <a:pPr eaLnBrk="1" hangingPunct="1">
              <a:lnSpc>
                <a:spcPct val="100000"/>
              </a:lnSpc>
              <a:spcBef>
                <a:spcPct val="0"/>
              </a:spcBef>
              <a:buFontTx/>
              <a:buNone/>
            </a:pPr>
            <a:r>
              <a:rPr lang="sv-SE" altLang="sv-SE" sz="1200" b="1" dirty="0" smtClean="0">
                <a:ea typeface="ヒラギノ角ゴ Pro W3" pitchFamily="1" charset="-128"/>
                <a:cs typeface="Arial" panose="020B0604020202020204" pitchFamily="34" charset="0"/>
              </a:rPr>
              <a:t>bara klarar att skölja 20-30 sek</a:t>
            </a:r>
          </a:p>
          <a:p>
            <a:pPr eaLnBrk="1" hangingPunct="1">
              <a:lnSpc>
                <a:spcPct val="100000"/>
              </a:lnSpc>
              <a:spcBef>
                <a:spcPct val="0"/>
              </a:spcBef>
              <a:buFontTx/>
              <a:buNone/>
            </a:pPr>
            <a:endParaRPr lang="sv-SE" altLang="sv-SE" sz="1200" b="1" dirty="0" smtClean="0">
              <a:latin typeface="Times New Roman" panose="02020603050405020304" pitchFamily="18" charset="0"/>
              <a:ea typeface="ヒラギノ角ゴ Pro W3" pitchFamily="1" charset="-128"/>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12</a:t>
            </a:fld>
            <a:endParaRPr lang="sv-SE"/>
          </a:p>
        </p:txBody>
      </p:sp>
    </p:spTree>
    <p:extLst>
      <p:ext uri="{BB962C8B-B14F-4D97-AF65-F5344CB8AC3E}">
        <p14:creationId xmlns:p14="http://schemas.microsoft.com/office/powerpoint/2010/main" val="415234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67891" indent="-267891">
              <a:buClr>
                <a:srgbClr val="C00000"/>
              </a:buClr>
              <a:buFont typeface="Wingdings" panose="05000000000000000000" pitchFamily="2" charset="2"/>
              <a:buChar char="Ø"/>
            </a:pPr>
            <a:r>
              <a:rPr lang="sv-SE" sz="1200" dirty="0" smtClean="0">
                <a:latin typeface="Calibri" panose="020F0502020204030204" pitchFamily="34" charset="0"/>
                <a:cs typeface="Calibri" panose="020F0502020204030204" pitchFamily="34" charset="0"/>
              </a:rPr>
              <a:t>Att bo ensam ökade risken för förlorad tandvårdskontakt </a:t>
            </a:r>
            <a:br>
              <a:rPr lang="sv-SE" sz="1200" dirty="0" smtClean="0">
                <a:latin typeface="Calibri" panose="020F0502020204030204" pitchFamily="34" charset="0"/>
                <a:cs typeface="Calibri" panose="020F0502020204030204" pitchFamily="34" charset="0"/>
              </a:rPr>
            </a:br>
            <a:r>
              <a:rPr lang="sv-SE" sz="1200" dirty="0" smtClean="0">
                <a:latin typeface="Calibri" panose="020F0502020204030204" pitchFamily="34" charset="0"/>
                <a:cs typeface="Calibri" panose="020F0502020204030204" pitchFamily="34" charset="0"/>
              </a:rPr>
              <a:t>OR 1.23 (1.05-1.43)	</a:t>
            </a:r>
          </a:p>
          <a:p>
            <a:pPr marL="267891" indent="-267891">
              <a:buClr>
                <a:srgbClr val="C00000"/>
              </a:buClr>
              <a:buFont typeface="Wingdings" panose="05000000000000000000" pitchFamily="2" charset="2"/>
              <a:buChar char="Ø"/>
            </a:pPr>
            <a:r>
              <a:rPr lang="sv-SE" sz="1200" dirty="0" smtClean="0">
                <a:latin typeface="Calibri" panose="020F0502020204030204" pitchFamily="34" charset="0"/>
                <a:cs typeface="Calibri" panose="020F0502020204030204" pitchFamily="34" charset="0"/>
              </a:rPr>
              <a:t>Lägre risk för förlorad kontakt ju fler tänder man har kvar</a:t>
            </a:r>
            <a:br>
              <a:rPr lang="sv-SE" sz="1200" dirty="0" smtClean="0">
                <a:latin typeface="Calibri" panose="020F0502020204030204" pitchFamily="34" charset="0"/>
                <a:cs typeface="Calibri" panose="020F0502020204030204" pitchFamily="34" charset="0"/>
              </a:rPr>
            </a:br>
            <a:r>
              <a:rPr lang="sv-SE" sz="1200" dirty="0" smtClean="0">
                <a:latin typeface="Calibri" panose="020F0502020204030204" pitchFamily="34" charset="0"/>
                <a:cs typeface="Calibri" panose="020F0502020204030204" pitchFamily="34" charset="0"/>
              </a:rPr>
              <a:t>OR 0.96 (0,95-0,97)</a:t>
            </a:r>
          </a:p>
          <a:p>
            <a:pPr marL="267891" indent="-267891">
              <a:buClr>
                <a:srgbClr val="C00000"/>
              </a:buClr>
              <a:buFont typeface="Wingdings" panose="05000000000000000000" pitchFamily="2" charset="2"/>
              <a:buChar char="Ø"/>
            </a:pPr>
            <a:r>
              <a:rPr lang="sv-SE" sz="1200" dirty="0" smtClean="0">
                <a:latin typeface="Calibri" panose="020F0502020204030204" pitchFamily="34" charset="0"/>
                <a:cs typeface="Calibri" panose="020F0502020204030204" pitchFamily="34" charset="0"/>
              </a:rPr>
              <a:t>Lägre risk för förlorad kontakt vid Parkinsons demens än vid Alzheimers demens</a:t>
            </a:r>
            <a:br>
              <a:rPr lang="sv-SE" sz="1200" dirty="0" smtClean="0">
                <a:latin typeface="Calibri" panose="020F0502020204030204" pitchFamily="34" charset="0"/>
                <a:cs typeface="Calibri" panose="020F0502020204030204" pitchFamily="34" charset="0"/>
              </a:rPr>
            </a:br>
            <a:r>
              <a:rPr lang="sv-SE" sz="1200" dirty="0" smtClean="0">
                <a:latin typeface="Calibri" panose="020F0502020204030204" pitchFamily="34" charset="0"/>
                <a:cs typeface="Calibri" panose="020F0502020204030204" pitchFamily="34" charset="0"/>
              </a:rPr>
              <a:t>OR 0,40 (0,19-0,84)</a:t>
            </a:r>
          </a:p>
          <a:p>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13</a:t>
            </a:fld>
            <a:endParaRPr lang="sv-SE"/>
          </a:p>
        </p:txBody>
      </p:sp>
    </p:spTree>
    <p:extLst>
      <p:ext uri="{BB962C8B-B14F-4D97-AF65-F5344CB8AC3E}">
        <p14:creationId xmlns:p14="http://schemas.microsoft.com/office/powerpoint/2010/main" val="1313260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spcBef>
                <a:spcPct val="0"/>
              </a:spcBef>
              <a:buFont typeface="Wingdings" panose="05000000000000000000" pitchFamily="2" charset="2"/>
              <a:buChar char="§"/>
            </a:pPr>
            <a:r>
              <a:rPr lang="sv-SE" altLang="sv-SE" sz="1200" dirty="0" smtClean="0">
                <a:cs typeface="Arial" panose="020B0604020202020204" pitchFamily="34" charset="0"/>
              </a:rPr>
              <a:t>Smackande tal</a:t>
            </a:r>
          </a:p>
          <a:p>
            <a:pPr>
              <a:lnSpc>
                <a:spcPct val="100000"/>
              </a:lnSpc>
              <a:spcBef>
                <a:spcPct val="0"/>
              </a:spcBef>
              <a:buFont typeface="Wingdings" panose="05000000000000000000" pitchFamily="2" charset="2"/>
              <a:buChar char="§"/>
            </a:pPr>
            <a:r>
              <a:rPr lang="sv-SE" altLang="sv-SE" sz="1200" dirty="0" smtClean="0">
                <a:cs typeface="Arial" panose="020B0604020202020204" pitchFamily="34" charset="0"/>
              </a:rPr>
              <a:t>Vit skummande saliv</a:t>
            </a:r>
          </a:p>
          <a:p>
            <a:pPr>
              <a:lnSpc>
                <a:spcPct val="100000"/>
              </a:lnSpc>
              <a:spcBef>
                <a:spcPct val="0"/>
              </a:spcBef>
              <a:buFont typeface="Wingdings" panose="05000000000000000000" pitchFamily="2" charset="2"/>
              <a:buChar char="§"/>
            </a:pPr>
            <a:r>
              <a:rPr lang="sv-SE" altLang="sv-SE" sz="1200" dirty="0" smtClean="0">
                <a:cs typeface="Arial" panose="020B0604020202020204" pitchFamily="34" charset="0"/>
              </a:rPr>
              <a:t>Matrester mellan tänderna</a:t>
            </a:r>
          </a:p>
          <a:p>
            <a:pPr>
              <a:lnSpc>
                <a:spcPct val="100000"/>
              </a:lnSpc>
              <a:spcBef>
                <a:spcPct val="0"/>
              </a:spcBef>
              <a:buFont typeface="Wingdings" panose="05000000000000000000" pitchFamily="2" charset="2"/>
              <a:buChar char="§"/>
            </a:pPr>
            <a:r>
              <a:rPr lang="sv-SE" altLang="sv-SE" sz="1200" dirty="0" smtClean="0">
                <a:cs typeface="Arial" panose="020B0604020202020204" pitchFamily="34" charset="0"/>
              </a:rPr>
              <a:t>Matrester i </a:t>
            </a:r>
            <a:r>
              <a:rPr lang="sv-SE" altLang="sv-SE" sz="1200" dirty="0" err="1" smtClean="0">
                <a:cs typeface="Arial" panose="020B0604020202020204" pitchFamily="34" charset="0"/>
              </a:rPr>
              <a:t>bucca</a:t>
            </a:r>
            <a:endParaRPr lang="sv-SE" altLang="sv-SE" sz="1200" dirty="0" smtClean="0">
              <a:cs typeface="Arial" panose="020B0604020202020204" pitchFamily="34" charset="0"/>
            </a:endParaRPr>
          </a:p>
          <a:p>
            <a:pPr>
              <a:lnSpc>
                <a:spcPct val="100000"/>
              </a:lnSpc>
              <a:spcBef>
                <a:spcPct val="0"/>
              </a:spcBef>
              <a:buFont typeface="Wingdings" panose="05000000000000000000" pitchFamily="2" charset="2"/>
              <a:buChar char="§"/>
            </a:pPr>
            <a:r>
              <a:rPr lang="sv-SE" altLang="sv-SE" sz="1200" dirty="0" smtClean="0">
                <a:cs typeface="Arial" panose="020B0604020202020204" pitchFamily="34" charset="0"/>
              </a:rPr>
              <a:t>Plackansamling på tändernas </a:t>
            </a:r>
            <a:r>
              <a:rPr lang="sv-SE" altLang="sv-SE" sz="1200" dirty="0" err="1" smtClean="0">
                <a:cs typeface="Arial" panose="020B0604020202020204" pitchFamily="34" charset="0"/>
              </a:rPr>
              <a:t>buccala</a:t>
            </a:r>
            <a:r>
              <a:rPr lang="sv-SE" altLang="sv-SE" sz="1200" dirty="0" smtClean="0">
                <a:cs typeface="Arial" panose="020B0604020202020204" pitchFamily="34" charset="0"/>
              </a:rPr>
              <a:t> ytor</a:t>
            </a:r>
          </a:p>
          <a:p>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14</a:t>
            </a:fld>
            <a:endParaRPr lang="sv-SE"/>
          </a:p>
        </p:txBody>
      </p:sp>
    </p:spTree>
    <p:extLst>
      <p:ext uri="{BB962C8B-B14F-4D97-AF65-F5344CB8AC3E}">
        <p14:creationId xmlns:p14="http://schemas.microsoft.com/office/powerpoint/2010/main" val="2073153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15</a:t>
            </a:fld>
            <a:endParaRPr lang="sv-SE"/>
          </a:p>
        </p:txBody>
      </p:sp>
    </p:spTree>
    <p:extLst>
      <p:ext uri="{BB962C8B-B14F-4D97-AF65-F5344CB8AC3E}">
        <p14:creationId xmlns:p14="http://schemas.microsoft.com/office/powerpoint/2010/main" val="2816970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Globalt drabbar diabetes mer än 425 miljoner människor (20-79 år). En tredjedel av diabetesfallen beräknas vara </a:t>
            </a:r>
            <a:r>
              <a:rPr lang="sv-SE" dirty="0" err="1" smtClean="0"/>
              <a:t>odiagnosticerade</a:t>
            </a:r>
            <a:endParaRPr lang="sv-SE" dirty="0" smtClean="0"/>
          </a:p>
          <a:p>
            <a:r>
              <a:rPr lang="sv-SE" dirty="0" smtClean="0"/>
              <a:t>Parodontit och diabetes är båda inflammatoriska sjukdomar och värdens inflammatoriska</a:t>
            </a:r>
            <a:r>
              <a:rPr lang="sv-SE" baseline="0" dirty="0" smtClean="0"/>
              <a:t> svar anses vara den huvudsakliga orsaken till vävnadsförstörelse.</a:t>
            </a:r>
          </a:p>
          <a:p>
            <a:r>
              <a:rPr lang="sv-SE" baseline="0" dirty="0" smtClean="0"/>
              <a:t>I en större studie av manliga och kvinnliga icke-diabetiker i åldersgruppen 25-74 år med en uppföljningstid på över två årtionden identifierades parodontit som en oberoende </a:t>
            </a:r>
            <a:r>
              <a:rPr lang="sv-SE" baseline="0" dirty="0" err="1" smtClean="0"/>
              <a:t>prediktor</a:t>
            </a:r>
            <a:r>
              <a:rPr lang="sv-SE" baseline="0" dirty="0" smtClean="0"/>
              <a:t> för insjuknande i diabetes</a:t>
            </a:r>
            <a:endParaRPr lang="sv-SE" dirty="0"/>
          </a:p>
        </p:txBody>
      </p:sp>
      <p:sp>
        <p:nvSpPr>
          <p:cNvPr id="4" name="Platshållare för bildnummer 3"/>
          <p:cNvSpPr>
            <a:spLocks noGrp="1"/>
          </p:cNvSpPr>
          <p:nvPr>
            <p:ph type="sldNum" sz="quarter" idx="10"/>
          </p:nvPr>
        </p:nvSpPr>
        <p:spPr/>
        <p:txBody>
          <a:bodyPr/>
          <a:lstStyle/>
          <a:p>
            <a:fld id="{7B5F9D5A-1514-9448-B816-60FE1643B7E6}" type="slidenum">
              <a:rPr lang="sv-SE" smtClean="0"/>
              <a:t>16</a:t>
            </a:fld>
            <a:endParaRPr lang="sv-SE"/>
          </a:p>
        </p:txBody>
      </p:sp>
    </p:spTree>
    <p:extLst>
      <p:ext uri="{BB962C8B-B14F-4D97-AF65-F5344CB8AC3E}">
        <p14:creationId xmlns:p14="http://schemas.microsoft.com/office/powerpoint/2010/main" val="409278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pitelbild 1">
    <p:spTree>
      <p:nvGrpSpPr>
        <p:cNvPr id="1" name=""/>
        <p:cNvGrpSpPr/>
        <p:nvPr/>
      </p:nvGrpSpPr>
      <p:grpSpPr>
        <a:xfrm>
          <a:off x="0" y="0"/>
          <a:ext cx="0" cy="0"/>
          <a:chOff x="0" y="0"/>
          <a:chExt cx="0" cy="0"/>
        </a:xfrm>
      </p:grpSpPr>
      <p:sp>
        <p:nvSpPr>
          <p:cNvPr id="9" name="Rectangle 137">
            <a:extLst>
              <a:ext uri="{FF2B5EF4-FFF2-40B4-BE49-F238E27FC236}">
                <a16:creationId xmlns:a16="http://schemas.microsoft.com/office/drawing/2014/main" id="{8188CB51-0095-4739-AD30-5FA571197149}"/>
              </a:ext>
            </a:extLst>
          </p:cNvPr>
          <p:cNvSpPr>
            <a:spLocks noChangeArrowheads="1"/>
          </p:cNvSpPr>
          <p:nvPr/>
        </p:nvSpPr>
        <p:spPr bwMode="auto">
          <a:xfrm>
            <a:off x="0" y="0"/>
            <a:ext cx="10693400" cy="605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nvGrpSpPr>
          <p:cNvPr id="155" name="Grupp 154">
            <a:extLst>
              <a:ext uri="{FF2B5EF4-FFF2-40B4-BE49-F238E27FC236}">
                <a16:creationId xmlns:a16="http://schemas.microsoft.com/office/drawing/2014/main" id="{B5242005-5EDD-4F2B-B5A1-08DEB68B794F}"/>
              </a:ext>
            </a:extLst>
          </p:cNvPr>
          <p:cNvGrpSpPr/>
          <p:nvPr userDrawn="1"/>
        </p:nvGrpSpPr>
        <p:grpSpPr>
          <a:xfrm>
            <a:off x="0" y="0"/>
            <a:ext cx="10729227" cy="6054141"/>
            <a:chOff x="0" y="0"/>
            <a:chExt cx="10729227" cy="6054141"/>
          </a:xfrm>
        </p:grpSpPr>
        <p:sp>
          <p:nvSpPr>
            <p:cNvPr id="8" name="Rectangle 136">
              <a:extLst>
                <a:ext uri="{FF2B5EF4-FFF2-40B4-BE49-F238E27FC236}">
                  <a16:creationId xmlns:a16="http://schemas.microsoft.com/office/drawing/2014/main" id="{B1E63A77-DA7A-48F0-8321-D6B81C8CC485}"/>
                </a:ext>
              </a:extLst>
            </p:cNvPr>
            <p:cNvSpPr>
              <a:spLocks noChangeArrowheads="1"/>
            </p:cNvSpPr>
            <p:nvPr/>
          </p:nvSpPr>
          <p:spPr bwMode="auto">
            <a:xfrm>
              <a:off x="0" y="0"/>
              <a:ext cx="10693400" cy="6054141"/>
            </a:xfrm>
            <a:prstGeom prst="rect">
              <a:avLst/>
            </a:prstGeom>
            <a:solidFill>
              <a:srgbClr val="6DA2D4"/>
            </a:solidFill>
            <a:ln>
              <a:noFill/>
            </a:ln>
          </p:spPr>
          <p:txBody>
            <a:bodyPr vert="horz" wrap="square" lIns="91440" tIns="45720" rIns="91440" bIns="45720" numCol="1" anchor="t" anchorCtr="0" compatLnSpc="1">
              <a:prstTxWarp prst="textNoShape">
                <a:avLst/>
              </a:prstTxWarp>
            </a:bodyPr>
            <a:lstStyle/>
            <a:p>
              <a:endParaRPr lang="sv-SE"/>
            </a:p>
          </p:txBody>
        </p:sp>
        <p:grpSp>
          <p:nvGrpSpPr>
            <p:cNvPr id="5" name="Grupp 4">
              <a:extLst>
                <a:ext uri="{FF2B5EF4-FFF2-40B4-BE49-F238E27FC236}">
                  <a16:creationId xmlns:a16="http://schemas.microsoft.com/office/drawing/2014/main" id="{8908E3AD-463B-46A1-B8D6-57A33A235B09}"/>
                </a:ext>
              </a:extLst>
            </p:cNvPr>
            <p:cNvGrpSpPr/>
            <p:nvPr userDrawn="1"/>
          </p:nvGrpSpPr>
          <p:grpSpPr>
            <a:xfrm>
              <a:off x="0" y="0"/>
              <a:ext cx="10729227" cy="6054141"/>
              <a:chOff x="0" y="0"/>
              <a:chExt cx="10729227" cy="6054141"/>
            </a:xfrm>
          </p:grpSpPr>
          <p:grpSp>
            <p:nvGrpSpPr>
              <p:cNvPr id="4" name="Grupp 3">
                <a:extLst>
                  <a:ext uri="{FF2B5EF4-FFF2-40B4-BE49-F238E27FC236}">
                    <a16:creationId xmlns:a16="http://schemas.microsoft.com/office/drawing/2014/main" id="{85D0234E-0B0F-4B9A-8575-768F52A32F34}"/>
                  </a:ext>
                </a:extLst>
              </p:cNvPr>
              <p:cNvGrpSpPr/>
              <p:nvPr userDrawn="1"/>
            </p:nvGrpSpPr>
            <p:grpSpPr>
              <a:xfrm>
                <a:off x="0" y="3320635"/>
                <a:ext cx="10693400" cy="2733506"/>
                <a:chOff x="0" y="3320635"/>
                <a:chExt cx="10693400" cy="2733506"/>
              </a:xfrm>
            </p:grpSpPr>
            <p:sp>
              <p:nvSpPr>
                <p:cNvPr id="10" name="Freeform 138">
                  <a:extLst>
                    <a:ext uri="{FF2B5EF4-FFF2-40B4-BE49-F238E27FC236}">
                      <a16:creationId xmlns:a16="http://schemas.microsoft.com/office/drawing/2014/main" id="{02F3B100-A8FA-4382-BB75-4B34E2C9E07B}"/>
                    </a:ext>
                  </a:extLst>
                </p:cNvPr>
                <p:cNvSpPr>
                  <a:spLocks/>
                </p:cNvSpPr>
                <p:nvPr/>
              </p:nvSpPr>
              <p:spPr bwMode="auto">
                <a:xfrm>
                  <a:off x="10500894" y="3320635"/>
                  <a:ext cx="192500" cy="452379"/>
                </a:xfrm>
                <a:custGeom>
                  <a:avLst/>
                  <a:gdLst>
                    <a:gd name="T0" fmla="*/ 95 w 138"/>
                    <a:gd name="T1" fmla="*/ 0 h 329"/>
                    <a:gd name="T2" fmla="*/ 93 w 138"/>
                    <a:gd name="T3" fmla="*/ 0 h 329"/>
                    <a:gd name="T4" fmla="*/ 0 w 138"/>
                    <a:gd name="T5" fmla="*/ 186 h 329"/>
                    <a:gd name="T6" fmla="*/ 12 w 138"/>
                    <a:gd name="T7" fmla="*/ 329 h 329"/>
                    <a:gd name="T8" fmla="*/ 138 w 138"/>
                    <a:gd name="T9" fmla="*/ 253 h 329"/>
                    <a:gd name="T10" fmla="*/ 138 w 138"/>
                    <a:gd name="T11" fmla="*/ 5 h 329"/>
                    <a:gd name="T12" fmla="*/ 95 w 138"/>
                    <a:gd name="T13" fmla="*/ 0 h 329"/>
                  </a:gdLst>
                  <a:ahLst/>
                  <a:cxnLst>
                    <a:cxn ang="0">
                      <a:pos x="T0" y="T1"/>
                    </a:cxn>
                    <a:cxn ang="0">
                      <a:pos x="T2" y="T3"/>
                    </a:cxn>
                    <a:cxn ang="0">
                      <a:pos x="T4" y="T5"/>
                    </a:cxn>
                    <a:cxn ang="0">
                      <a:pos x="T6" y="T7"/>
                    </a:cxn>
                    <a:cxn ang="0">
                      <a:pos x="T8" y="T9"/>
                    </a:cxn>
                    <a:cxn ang="0">
                      <a:pos x="T10" y="T11"/>
                    </a:cxn>
                    <a:cxn ang="0">
                      <a:pos x="T12" y="T13"/>
                    </a:cxn>
                  </a:cxnLst>
                  <a:rect l="0" t="0" r="r" b="b"/>
                  <a:pathLst>
                    <a:path w="138" h="329">
                      <a:moveTo>
                        <a:pt x="95" y="0"/>
                      </a:moveTo>
                      <a:cubicBezTo>
                        <a:pt x="93" y="0"/>
                        <a:pt x="93" y="0"/>
                        <a:pt x="93" y="0"/>
                      </a:cubicBezTo>
                      <a:cubicBezTo>
                        <a:pt x="35" y="1"/>
                        <a:pt x="0" y="37"/>
                        <a:pt x="0" y="186"/>
                      </a:cubicBezTo>
                      <a:cubicBezTo>
                        <a:pt x="0" y="236"/>
                        <a:pt x="4" y="284"/>
                        <a:pt x="12" y="329"/>
                      </a:cubicBezTo>
                      <a:cubicBezTo>
                        <a:pt x="58" y="319"/>
                        <a:pt x="101" y="292"/>
                        <a:pt x="138" y="253"/>
                      </a:cubicBezTo>
                      <a:cubicBezTo>
                        <a:pt x="138" y="5"/>
                        <a:pt x="138" y="5"/>
                        <a:pt x="138" y="5"/>
                      </a:cubicBezTo>
                      <a:cubicBezTo>
                        <a:pt x="122" y="2"/>
                        <a:pt x="108"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139">
                  <a:extLst>
                    <a:ext uri="{FF2B5EF4-FFF2-40B4-BE49-F238E27FC236}">
                      <a16:creationId xmlns:a16="http://schemas.microsoft.com/office/drawing/2014/main" id="{945699CB-8D36-43A8-AA91-3AB1ED648EAD}"/>
                    </a:ext>
                  </a:extLst>
                </p:cNvPr>
                <p:cNvSpPr>
                  <a:spLocks/>
                </p:cNvSpPr>
                <p:nvPr/>
              </p:nvSpPr>
              <p:spPr bwMode="auto">
                <a:xfrm>
                  <a:off x="5871262" y="3320635"/>
                  <a:ext cx="346501" cy="452379"/>
                </a:xfrm>
                <a:custGeom>
                  <a:avLst/>
                  <a:gdLst>
                    <a:gd name="T0" fmla="*/ 95 w 250"/>
                    <a:gd name="T1" fmla="*/ 0 h 329"/>
                    <a:gd name="T2" fmla="*/ 93 w 250"/>
                    <a:gd name="T3" fmla="*/ 0 h 329"/>
                    <a:gd name="T4" fmla="*/ 0 w 250"/>
                    <a:gd name="T5" fmla="*/ 186 h 329"/>
                    <a:gd name="T6" fmla="*/ 12 w 250"/>
                    <a:gd name="T7" fmla="*/ 329 h 329"/>
                    <a:gd name="T8" fmla="*/ 250 w 250"/>
                    <a:gd name="T9" fmla="*/ 28 h 329"/>
                    <a:gd name="T10" fmla="*/ 95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95" y="0"/>
                      </a:moveTo>
                      <a:cubicBezTo>
                        <a:pt x="93" y="0"/>
                        <a:pt x="93" y="0"/>
                        <a:pt x="93" y="0"/>
                      </a:cubicBezTo>
                      <a:cubicBezTo>
                        <a:pt x="36" y="1"/>
                        <a:pt x="0" y="37"/>
                        <a:pt x="0" y="186"/>
                      </a:cubicBezTo>
                      <a:cubicBezTo>
                        <a:pt x="0" y="236"/>
                        <a:pt x="4" y="284"/>
                        <a:pt x="12" y="329"/>
                      </a:cubicBezTo>
                      <a:cubicBezTo>
                        <a:pt x="120" y="305"/>
                        <a:pt x="210" y="192"/>
                        <a:pt x="250"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140">
                  <a:extLst>
                    <a:ext uri="{FF2B5EF4-FFF2-40B4-BE49-F238E27FC236}">
                      <a16:creationId xmlns:a16="http://schemas.microsoft.com/office/drawing/2014/main" id="{3F4023F6-4F20-4E27-835D-01A3EA0AF5F9}"/>
                    </a:ext>
                  </a:extLst>
                </p:cNvPr>
                <p:cNvSpPr>
                  <a:spLocks/>
                </p:cNvSpPr>
                <p:nvPr/>
              </p:nvSpPr>
              <p:spPr bwMode="auto">
                <a:xfrm>
                  <a:off x="6362135"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141">
                  <a:extLst>
                    <a:ext uri="{FF2B5EF4-FFF2-40B4-BE49-F238E27FC236}">
                      <a16:creationId xmlns:a16="http://schemas.microsoft.com/office/drawing/2014/main" id="{4CF430ED-6E93-4A5D-94DA-62E43CACD7C5}"/>
                    </a:ext>
                  </a:extLst>
                </p:cNvPr>
                <p:cNvSpPr>
                  <a:spLocks/>
                </p:cNvSpPr>
                <p:nvPr/>
              </p:nvSpPr>
              <p:spPr bwMode="auto">
                <a:xfrm>
                  <a:off x="3551629"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142">
                  <a:extLst>
                    <a:ext uri="{FF2B5EF4-FFF2-40B4-BE49-F238E27FC236}">
                      <a16:creationId xmlns:a16="http://schemas.microsoft.com/office/drawing/2014/main" id="{9568FAA3-4034-450A-8FE6-1B5364052EB3}"/>
                    </a:ext>
                  </a:extLst>
                </p:cNvPr>
                <p:cNvSpPr>
                  <a:spLocks/>
                </p:cNvSpPr>
                <p:nvPr/>
              </p:nvSpPr>
              <p:spPr bwMode="auto">
                <a:xfrm>
                  <a:off x="6795264" y="3320635"/>
                  <a:ext cx="346501" cy="452379"/>
                </a:xfrm>
                <a:custGeom>
                  <a:avLst/>
                  <a:gdLst>
                    <a:gd name="T0" fmla="*/ 95 w 251"/>
                    <a:gd name="T1" fmla="*/ 0 h 329"/>
                    <a:gd name="T2" fmla="*/ 93 w 251"/>
                    <a:gd name="T3" fmla="*/ 0 h 329"/>
                    <a:gd name="T4" fmla="*/ 0 w 251"/>
                    <a:gd name="T5" fmla="*/ 186 h 329"/>
                    <a:gd name="T6" fmla="*/ 12 w 251"/>
                    <a:gd name="T7" fmla="*/ 329 h 329"/>
                    <a:gd name="T8" fmla="*/ 251 w 251"/>
                    <a:gd name="T9" fmla="*/ 28 h 329"/>
                    <a:gd name="T10" fmla="*/ 95 w 251"/>
                    <a:gd name="T11" fmla="*/ 0 h 329"/>
                  </a:gdLst>
                  <a:ahLst/>
                  <a:cxnLst>
                    <a:cxn ang="0">
                      <a:pos x="T0" y="T1"/>
                    </a:cxn>
                    <a:cxn ang="0">
                      <a:pos x="T2" y="T3"/>
                    </a:cxn>
                    <a:cxn ang="0">
                      <a:pos x="T4" y="T5"/>
                    </a:cxn>
                    <a:cxn ang="0">
                      <a:pos x="T6" y="T7"/>
                    </a:cxn>
                    <a:cxn ang="0">
                      <a:pos x="T8" y="T9"/>
                    </a:cxn>
                    <a:cxn ang="0">
                      <a:pos x="T10" y="T11"/>
                    </a:cxn>
                  </a:cxnLst>
                  <a:rect l="0" t="0" r="r" b="b"/>
                  <a:pathLst>
                    <a:path w="251" h="329">
                      <a:moveTo>
                        <a:pt x="95" y="0"/>
                      </a:moveTo>
                      <a:cubicBezTo>
                        <a:pt x="93" y="0"/>
                        <a:pt x="93" y="0"/>
                        <a:pt x="93" y="0"/>
                      </a:cubicBezTo>
                      <a:cubicBezTo>
                        <a:pt x="36" y="1"/>
                        <a:pt x="0" y="37"/>
                        <a:pt x="0" y="186"/>
                      </a:cubicBezTo>
                      <a:cubicBezTo>
                        <a:pt x="0" y="236"/>
                        <a:pt x="5" y="284"/>
                        <a:pt x="12" y="329"/>
                      </a:cubicBezTo>
                      <a:cubicBezTo>
                        <a:pt x="120" y="305"/>
                        <a:pt x="210" y="192"/>
                        <a:pt x="251"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6" name="Freeform 143">
                  <a:extLst>
                    <a:ext uri="{FF2B5EF4-FFF2-40B4-BE49-F238E27FC236}">
                      <a16:creationId xmlns:a16="http://schemas.microsoft.com/office/drawing/2014/main" id="{CAFCE0A1-8409-4FAC-91BC-D7759E432910}"/>
                    </a:ext>
                  </a:extLst>
                </p:cNvPr>
                <p:cNvSpPr>
                  <a:spLocks/>
                </p:cNvSpPr>
                <p:nvPr/>
              </p:nvSpPr>
              <p:spPr bwMode="auto">
                <a:xfrm>
                  <a:off x="336873" y="480288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144">
                  <a:extLst>
                    <a:ext uri="{FF2B5EF4-FFF2-40B4-BE49-F238E27FC236}">
                      <a16:creationId xmlns:a16="http://schemas.microsoft.com/office/drawing/2014/main" id="{E5D2B94F-8798-4841-B02E-670DDE686983}"/>
                    </a:ext>
                  </a:extLst>
                </p:cNvPr>
                <p:cNvSpPr>
                  <a:spLocks/>
                </p:cNvSpPr>
                <p:nvPr/>
              </p:nvSpPr>
              <p:spPr bwMode="auto">
                <a:xfrm>
                  <a:off x="0" y="4802888"/>
                  <a:ext cx="192500" cy="385001"/>
                </a:xfrm>
                <a:custGeom>
                  <a:avLst/>
                  <a:gdLst>
                    <a:gd name="T0" fmla="*/ 0 w 138"/>
                    <a:gd name="T1" fmla="*/ 0 h 276"/>
                    <a:gd name="T2" fmla="*/ 0 w 138"/>
                    <a:gd name="T3" fmla="*/ 276 h 276"/>
                    <a:gd name="T4" fmla="*/ 138 w 138"/>
                    <a:gd name="T5" fmla="*/ 27 h 276"/>
                    <a:gd name="T6" fmla="*/ 0 w 138"/>
                    <a:gd name="T7" fmla="*/ 0 h 276"/>
                  </a:gdLst>
                  <a:ahLst/>
                  <a:cxnLst>
                    <a:cxn ang="0">
                      <a:pos x="T0" y="T1"/>
                    </a:cxn>
                    <a:cxn ang="0">
                      <a:pos x="T2" y="T3"/>
                    </a:cxn>
                    <a:cxn ang="0">
                      <a:pos x="T4" y="T5"/>
                    </a:cxn>
                    <a:cxn ang="0">
                      <a:pos x="T6" y="T7"/>
                    </a:cxn>
                  </a:cxnLst>
                  <a:rect l="0" t="0" r="r" b="b"/>
                  <a:pathLst>
                    <a:path w="138" h="276">
                      <a:moveTo>
                        <a:pt x="0" y="0"/>
                      </a:moveTo>
                      <a:cubicBezTo>
                        <a:pt x="0" y="276"/>
                        <a:pt x="0" y="276"/>
                        <a:pt x="0" y="276"/>
                      </a:cubicBezTo>
                      <a:cubicBezTo>
                        <a:pt x="62" y="223"/>
                        <a:pt x="111" y="136"/>
                        <a:pt x="138" y="27"/>
                      </a:cubicBezTo>
                      <a:cubicBezTo>
                        <a:pt x="86" y="19"/>
                        <a:pt x="39" y="4"/>
                        <a:pt x="0"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8" name="Freeform 145">
                  <a:extLst>
                    <a:ext uri="{FF2B5EF4-FFF2-40B4-BE49-F238E27FC236}">
                      <a16:creationId xmlns:a16="http://schemas.microsoft.com/office/drawing/2014/main" id="{7E89872C-343B-492B-AD51-D0970042B82E}"/>
                    </a:ext>
                  </a:extLst>
                </p:cNvPr>
                <p:cNvSpPr>
                  <a:spLocks/>
                </p:cNvSpPr>
                <p:nvPr/>
              </p:nvSpPr>
              <p:spPr bwMode="auto">
                <a:xfrm>
                  <a:off x="4504509"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9" name="Freeform 146">
                  <a:extLst>
                    <a:ext uri="{FF2B5EF4-FFF2-40B4-BE49-F238E27FC236}">
                      <a16:creationId xmlns:a16="http://schemas.microsoft.com/office/drawing/2014/main" id="{032ADCCF-01F0-4FA0-BC88-683AEB55CD5E}"/>
                    </a:ext>
                  </a:extLst>
                </p:cNvPr>
                <p:cNvSpPr>
                  <a:spLocks/>
                </p:cNvSpPr>
                <p:nvPr/>
              </p:nvSpPr>
              <p:spPr bwMode="auto">
                <a:xfrm>
                  <a:off x="770002"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0" name="Freeform 147">
                  <a:extLst>
                    <a:ext uri="{FF2B5EF4-FFF2-40B4-BE49-F238E27FC236}">
                      <a16:creationId xmlns:a16="http://schemas.microsoft.com/office/drawing/2014/main" id="{8E674B10-AF66-4FD0-86D9-F7EA01328820}"/>
                    </a:ext>
                  </a:extLst>
                </p:cNvPr>
                <p:cNvSpPr>
                  <a:spLocks/>
                </p:cNvSpPr>
                <p:nvPr/>
              </p:nvSpPr>
              <p:spPr bwMode="auto">
                <a:xfrm>
                  <a:off x="5438133" y="3320635"/>
                  <a:ext cx="346501" cy="452379"/>
                </a:xfrm>
                <a:custGeom>
                  <a:avLst/>
                  <a:gdLst>
                    <a:gd name="T0" fmla="*/ 158 w 250"/>
                    <a:gd name="T1" fmla="*/ 0 h 329"/>
                    <a:gd name="T2" fmla="*/ 156 w 250"/>
                    <a:gd name="T3" fmla="*/ 0 h 329"/>
                    <a:gd name="T4" fmla="*/ 0 w 250"/>
                    <a:gd name="T5" fmla="*/ 28 h 329"/>
                    <a:gd name="T6" fmla="*/ 239 w 250"/>
                    <a:gd name="T7" fmla="*/ 329 h 329"/>
                    <a:gd name="T8" fmla="*/ 250 w 250"/>
                    <a:gd name="T9" fmla="*/ 186 h 329"/>
                    <a:gd name="T10" fmla="*/ 158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8" y="0"/>
                      </a:moveTo>
                      <a:cubicBezTo>
                        <a:pt x="156" y="0"/>
                        <a:pt x="156" y="0"/>
                        <a:pt x="156" y="0"/>
                      </a:cubicBezTo>
                      <a:cubicBezTo>
                        <a:pt x="113" y="0"/>
                        <a:pt x="60" y="20"/>
                        <a:pt x="0" y="28"/>
                      </a:cubicBezTo>
                      <a:cubicBezTo>
                        <a:pt x="41" y="192"/>
                        <a:pt x="130" y="305"/>
                        <a:pt x="239" y="329"/>
                      </a:cubicBezTo>
                      <a:cubicBezTo>
                        <a:pt x="246" y="284"/>
                        <a:pt x="250" y="236"/>
                        <a:pt x="250" y="186"/>
                      </a:cubicBezTo>
                      <a:cubicBezTo>
                        <a:pt x="250" y="37"/>
                        <a:pt x="215" y="1"/>
                        <a:pt x="158"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1" name="Freeform 148">
                  <a:extLst>
                    <a:ext uri="{FF2B5EF4-FFF2-40B4-BE49-F238E27FC236}">
                      <a16:creationId xmlns:a16="http://schemas.microsoft.com/office/drawing/2014/main" id="{C867EA06-19CC-474F-9AF2-935C29FCB521}"/>
                    </a:ext>
                  </a:extLst>
                </p:cNvPr>
                <p:cNvSpPr>
                  <a:spLocks/>
                </p:cNvSpPr>
                <p:nvPr/>
              </p:nvSpPr>
              <p:spPr bwMode="auto">
                <a:xfrm>
                  <a:off x="4937632" y="3320635"/>
                  <a:ext cx="346501" cy="452379"/>
                </a:xfrm>
                <a:custGeom>
                  <a:avLst/>
                  <a:gdLst>
                    <a:gd name="T0" fmla="*/ 95 w 250"/>
                    <a:gd name="T1" fmla="*/ 0 h 329"/>
                    <a:gd name="T2" fmla="*/ 93 w 250"/>
                    <a:gd name="T3" fmla="*/ 0 h 329"/>
                    <a:gd name="T4" fmla="*/ 0 w 250"/>
                    <a:gd name="T5" fmla="*/ 186 h 329"/>
                    <a:gd name="T6" fmla="*/ 12 w 250"/>
                    <a:gd name="T7" fmla="*/ 329 h 329"/>
                    <a:gd name="T8" fmla="*/ 250 w 250"/>
                    <a:gd name="T9" fmla="*/ 28 h 329"/>
                    <a:gd name="T10" fmla="*/ 95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95" y="0"/>
                      </a:moveTo>
                      <a:cubicBezTo>
                        <a:pt x="93" y="0"/>
                        <a:pt x="93" y="0"/>
                        <a:pt x="93" y="0"/>
                      </a:cubicBezTo>
                      <a:cubicBezTo>
                        <a:pt x="35" y="1"/>
                        <a:pt x="0" y="37"/>
                        <a:pt x="0" y="186"/>
                      </a:cubicBezTo>
                      <a:cubicBezTo>
                        <a:pt x="0" y="236"/>
                        <a:pt x="4" y="284"/>
                        <a:pt x="12" y="329"/>
                      </a:cubicBezTo>
                      <a:cubicBezTo>
                        <a:pt x="120" y="305"/>
                        <a:pt x="210" y="192"/>
                        <a:pt x="250" y="28"/>
                      </a:cubicBezTo>
                      <a:cubicBezTo>
                        <a:pt x="190"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2" name="Freeform 149">
                  <a:extLst>
                    <a:ext uri="{FF2B5EF4-FFF2-40B4-BE49-F238E27FC236}">
                      <a16:creationId xmlns:a16="http://schemas.microsoft.com/office/drawing/2014/main" id="{8C94E802-25C6-409B-A184-9C8CA9AFC6A1}"/>
                    </a:ext>
                  </a:extLst>
                </p:cNvPr>
                <p:cNvSpPr>
                  <a:spLocks/>
                </p:cNvSpPr>
                <p:nvPr/>
              </p:nvSpPr>
              <p:spPr bwMode="auto">
                <a:xfrm>
                  <a:off x="9143769"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3" name="Freeform 150">
                  <a:extLst>
                    <a:ext uri="{FF2B5EF4-FFF2-40B4-BE49-F238E27FC236}">
                      <a16:creationId xmlns:a16="http://schemas.microsoft.com/office/drawing/2014/main" id="{A1083E92-627F-4C69-80A1-8D3E168F11AD}"/>
                    </a:ext>
                  </a:extLst>
                </p:cNvPr>
                <p:cNvSpPr>
                  <a:spLocks/>
                </p:cNvSpPr>
                <p:nvPr/>
              </p:nvSpPr>
              <p:spPr bwMode="auto">
                <a:xfrm>
                  <a:off x="8643268" y="3320635"/>
                  <a:ext cx="346501" cy="452379"/>
                </a:xfrm>
                <a:custGeom>
                  <a:avLst/>
                  <a:gdLst>
                    <a:gd name="T0" fmla="*/ 95 w 250"/>
                    <a:gd name="T1" fmla="*/ 0 h 329"/>
                    <a:gd name="T2" fmla="*/ 93 w 250"/>
                    <a:gd name="T3" fmla="*/ 0 h 329"/>
                    <a:gd name="T4" fmla="*/ 0 w 250"/>
                    <a:gd name="T5" fmla="*/ 186 h 329"/>
                    <a:gd name="T6" fmla="*/ 12 w 250"/>
                    <a:gd name="T7" fmla="*/ 329 h 329"/>
                    <a:gd name="T8" fmla="*/ 250 w 250"/>
                    <a:gd name="T9" fmla="*/ 28 h 329"/>
                    <a:gd name="T10" fmla="*/ 95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95" y="0"/>
                      </a:moveTo>
                      <a:cubicBezTo>
                        <a:pt x="93" y="0"/>
                        <a:pt x="93" y="0"/>
                        <a:pt x="93" y="0"/>
                      </a:cubicBezTo>
                      <a:cubicBezTo>
                        <a:pt x="36" y="1"/>
                        <a:pt x="0" y="37"/>
                        <a:pt x="0" y="186"/>
                      </a:cubicBezTo>
                      <a:cubicBezTo>
                        <a:pt x="0" y="236"/>
                        <a:pt x="4" y="284"/>
                        <a:pt x="12" y="329"/>
                      </a:cubicBezTo>
                      <a:cubicBezTo>
                        <a:pt x="120" y="305"/>
                        <a:pt x="210" y="192"/>
                        <a:pt x="250"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4" name="Freeform 151">
                  <a:extLst>
                    <a:ext uri="{FF2B5EF4-FFF2-40B4-BE49-F238E27FC236}">
                      <a16:creationId xmlns:a16="http://schemas.microsoft.com/office/drawing/2014/main" id="{70339D93-3383-4F12-B887-AA31725047A5}"/>
                    </a:ext>
                  </a:extLst>
                </p:cNvPr>
                <p:cNvSpPr>
                  <a:spLocks/>
                </p:cNvSpPr>
                <p:nvPr/>
              </p:nvSpPr>
              <p:spPr bwMode="auto">
                <a:xfrm>
                  <a:off x="10067771"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5" name="Freeform 152">
                  <a:extLst>
                    <a:ext uri="{FF2B5EF4-FFF2-40B4-BE49-F238E27FC236}">
                      <a16:creationId xmlns:a16="http://schemas.microsoft.com/office/drawing/2014/main" id="{3716A34D-2E1E-4A17-AFF9-8F27EE1A85B9}"/>
                    </a:ext>
                  </a:extLst>
                </p:cNvPr>
                <p:cNvSpPr>
                  <a:spLocks/>
                </p:cNvSpPr>
                <p:nvPr/>
              </p:nvSpPr>
              <p:spPr bwMode="auto">
                <a:xfrm>
                  <a:off x="9576892" y="3320635"/>
                  <a:ext cx="346501" cy="452379"/>
                </a:xfrm>
                <a:custGeom>
                  <a:avLst/>
                  <a:gdLst>
                    <a:gd name="T0" fmla="*/ 95 w 251"/>
                    <a:gd name="T1" fmla="*/ 0 h 329"/>
                    <a:gd name="T2" fmla="*/ 93 w 251"/>
                    <a:gd name="T3" fmla="*/ 0 h 329"/>
                    <a:gd name="T4" fmla="*/ 0 w 251"/>
                    <a:gd name="T5" fmla="*/ 186 h 329"/>
                    <a:gd name="T6" fmla="*/ 12 w 251"/>
                    <a:gd name="T7" fmla="*/ 329 h 329"/>
                    <a:gd name="T8" fmla="*/ 251 w 251"/>
                    <a:gd name="T9" fmla="*/ 28 h 329"/>
                    <a:gd name="T10" fmla="*/ 95 w 251"/>
                    <a:gd name="T11" fmla="*/ 0 h 329"/>
                  </a:gdLst>
                  <a:ahLst/>
                  <a:cxnLst>
                    <a:cxn ang="0">
                      <a:pos x="T0" y="T1"/>
                    </a:cxn>
                    <a:cxn ang="0">
                      <a:pos x="T2" y="T3"/>
                    </a:cxn>
                    <a:cxn ang="0">
                      <a:pos x="T4" y="T5"/>
                    </a:cxn>
                    <a:cxn ang="0">
                      <a:pos x="T6" y="T7"/>
                    </a:cxn>
                    <a:cxn ang="0">
                      <a:pos x="T8" y="T9"/>
                    </a:cxn>
                    <a:cxn ang="0">
                      <a:pos x="T10" y="T11"/>
                    </a:cxn>
                  </a:cxnLst>
                  <a:rect l="0" t="0" r="r" b="b"/>
                  <a:pathLst>
                    <a:path w="251" h="329">
                      <a:moveTo>
                        <a:pt x="95" y="0"/>
                      </a:moveTo>
                      <a:cubicBezTo>
                        <a:pt x="93" y="0"/>
                        <a:pt x="93" y="0"/>
                        <a:pt x="93" y="0"/>
                      </a:cubicBezTo>
                      <a:cubicBezTo>
                        <a:pt x="36" y="1"/>
                        <a:pt x="0" y="37"/>
                        <a:pt x="0" y="186"/>
                      </a:cubicBezTo>
                      <a:cubicBezTo>
                        <a:pt x="0" y="236"/>
                        <a:pt x="5" y="284"/>
                        <a:pt x="12" y="329"/>
                      </a:cubicBezTo>
                      <a:cubicBezTo>
                        <a:pt x="120" y="305"/>
                        <a:pt x="210" y="192"/>
                        <a:pt x="251"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6" name="Freeform 153">
                  <a:extLst>
                    <a:ext uri="{FF2B5EF4-FFF2-40B4-BE49-F238E27FC236}">
                      <a16:creationId xmlns:a16="http://schemas.microsoft.com/office/drawing/2014/main" id="{6F6EF3F6-3D3E-451C-98AC-135EC8CC6A36}"/>
                    </a:ext>
                  </a:extLst>
                </p:cNvPr>
                <p:cNvSpPr>
                  <a:spLocks/>
                </p:cNvSpPr>
                <p:nvPr/>
              </p:nvSpPr>
              <p:spPr bwMode="auto">
                <a:xfrm>
                  <a:off x="7286137"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7" name="Freeform 154">
                  <a:extLst>
                    <a:ext uri="{FF2B5EF4-FFF2-40B4-BE49-F238E27FC236}">
                      <a16:creationId xmlns:a16="http://schemas.microsoft.com/office/drawing/2014/main" id="{ED4C8EFC-DB20-4ECE-AD03-39ACFF70BF21}"/>
                    </a:ext>
                  </a:extLst>
                </p:cNvPr>
                <p:cNvSpPr>
                  <a:spLocks/>
                </p:cNvSpPr>
                <p:nvPr/>
              </p:nvSpPr>
              <p:spPr bwMode="auto">
                <a:xfrm>
                  <a:off x="8210139" y="3320635"/>
                  <a:ext cx="356129" cy="452379"/>
                </a:xfrm>
                <a:custGeom>
                  <a:avLst/>
                  <a:gdLst>
                    <a:gd name="T0" fmla="*/ 158 w 250"/>
                    <a:gd name="T1" fmla="*/ 0 h 329"/>
                    <a:gd name="T2" fmla="*/ 156 w 250"/>
                    <a:gd name="T3" fmla="*/ 0 h 329"/>
                    <a:gd name="T4" fmla="*/ 0 w 250"/>
                    <a:gd name="T5" fmla="*/ 28 h 329"/>
                    <a:gd name="T6" fmla="*/ 239 w 250"/>
                    <a:gd name="T7" fmla="*/ 329 h 329"/>
                    <a:gd name="T8" fmla="*/ 250 w 250"/>
                    <a:gd name="T9" fmla="*/ 186 h 329"/>
                    <a:gd name="T10" fmla="*/ 158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8" y="0"/>
                      </a:moveTo>
                      <a:cubicBezTo>
                        <a:pt x="156" y="0"/>
                        <a:pt x="156" y="0"/>
                        <a:pt x="156" y="0"/>
                      </a:cubicBezTo>
                      <a:cubicBezTo>
                        <a:pt x="113" y="0"/>
                        <a:pt x="60" y="20"/>
                        <a:pt x="0" y="28"/>
                      </a:cubicBezTo>
                      <a:cubicBezTo>
                        <a:pt x="41" y="192"/>
                        <a:pt x="130" y="305"/>
                        <a:pt x="239" y="329"/>
                      </a:cubicBezTo>
                      <a:cubicBezTo>
                        <a:pt x="246" y="284"/>
                        <a:pt x="250" y="236"/>
                        <a:pt x="250" y="186"/>
                      </a:cubicBezTo>
                      <a:cubicBezTo>
                        <a:pt x="250" y="37"/>
                        <a:pt x="215" y="1"/>
                        <a:pt x="158"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8" name="Freeform 155">
                  <a:extLst>
                    <a:ext uri="{FF2B5EF4-FFF2-40B4-BE49-F238E27FC236}">
                      <a16:creationId xmlns:a16="http://schemas.microsoft.com/office/drawing/2014/main" id="{EA0AF1E2-DC75-499C-8854-D500BEB764F0}"/>
                    </a:ext>
                  </a:extLst>
                </p:cNvPr>
                <p:cNvSpPr>
                  <a:spLocks/>
                </p:cNvSpPr>
                <p:nvPr/>
              </p:nvSpPr>
              <p:spPr bwMode="auto">
                <a:xfrm>
                  <a:off x="7719266" y="3320635"/>
                  <a:ext cx="346501" cy="452379"/>
                </a:xfrm>
                <a:custGeom>
                  <a:avLst/>
                  <a:gdLst>
                    <a:gd name="T0" fmla="*/ 95 w 250"/>
                    <a:gd name="T1" fmla="*/ 0 h 329"/>
                    <a:gd name="T2" fmla="*/ 93 w 250"/>
                    <a:gd name="T3" fmla="*/ 0 h 329"/>
                    <a:gd name="T4" fmla="*/ 0 w 250"/>
                    <a:gd name="T5" fmla="*/ 186 h 329"/>
                    <a:gd name="T6" fmla="*/ 12 w 250"/>
                    <a:gd name="T7" fmla="*/ 329 h 329"/>
                    <a:gd name="T8" fmla="*/ 250 w 250"/>
                    <a:gd name="T9" fmla="*/ 28 h 329"/>
                    <a:gd name="T10" fmla="*/ 95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95" y="0"/>
                      </a:moveTo>
                      <a:cubicBezTo>
                        <a:pt x="93" y="0"/>
                        <a:pt x="93" y="0"/>
                        <a:pt x="93" y="0"/>
                      </a:cubicBezTo>
                      <a:cubicBezTo>
                        <a:pt x="35" y="1"/>
                        <a:pt x="0" y="37"/>
                        <a:pt x="0" y="186"/>
                      </a:cubicBezTo>
                      <a:cubicBezTo>
                        <a:pt x="0" y="236"/>
                        <a:pt x="4" y="284"/>
                        <a:pt x="12" y="329"/>
                      </a:cubicBezTo>
                      <a:cubicBezTo>
                        <a:pt x="120" y="305"/>
                        <a:pt x="210" y="192"/>
                        <a:pt x="250" y="28"/>
                      </a:cubicBezTo>
                      <a:cubicBezTo>
                        <a:pt x="190"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29" name="Freeform 156">
                  <a:extLst>
                    <a:ext uri="{FF2B5EF4-FFF2-40B4-BE49-F238E27FC236}">
                      <a16:creationId xmlns:a16="http://schemas.microsoft.com/office/drawing/2014/main" id="{9D9C4C98-CA22-4282-94CC-56A661B61659}"/>
                    </a:ext>
                  </a:extLst>
                </p:cNvPr>
                <p:cNvSpPr>
                  <a:spLocks/>
                </p:cNvSpPr>
                <p:nvPr/>
              </p:nvSpPr>
              <p:spPr bwMode="auto">
                <a:xfrm>
                  <a:off x="4013630" y="3320635"/>
                  <a:ext cx="346501" cy="452379"/>
                </a:xfrm>
                <a:custGeom>
                  <a:avLst/>
                  <a:gdLst>
                    <a:gd name="T0" fmla="*/ 95 w 251"/>
                    <a:gd name="T1" fmla="*/ 0 h 329"/>
                    <a:gd name="T2" fmla="*/ 93 w 251"/>
                    <a:gd name="T3" fmla="*/ 0 h 329"/>
                    <a:gd name="T4" fmla="*/ 0 w 251"/>
                    <a:gd name="T5" fmla="*/ 186 h 329"/>
                    <a:gd name="T6" fmla="*/ 12 w 251"/>
                    <a:gd name="T7" fmla="*/ 329 h 329"/>
                    <a:gd name="T8" fmla="*/ 251 w 251"/>
                    <a:gd name="T9" fmla="*/ 28 h 329"/>
                    <a:gd name="T10" fmla="*/ 95 w 251"/>
                    <a:gd name="T11" fmla="*/ 0 h 329"/>
                  </a:gdLst>
                  <a:ahLst/>
                  <a:cxnLst>
                    <a:cxn ang="0">
                      <a:pos x="T0" y="T1"/>
                    </a:cxn>
                    <a:cxn ang="0">
                      <a:pos x="T2" y="T3"/>
                    </a:cxn>
                    <a:cxn ang="0">
                      <a:pos x="T4" y="T5"/>
                    </a:cxn>
                    <a:cxn ang="0">
                      <a:pos x="T6" y="T7"/>
                    </a:cxn>
                    <a:cxn ang="0">
                      <a:pos x="T8" y="T9"/>
                    </a:cxn>
                    <a:cxn ang="0">
                      <a:pos x="T10" y="T11"/>
                    </a:cxn>
                  </a:cxnLst>
                  <a:rect l="0" t="0" r="r" b="b"/>
                  <a:pathLst>
                    <a:path w="251" h="329">
                      <a:moveTo>
                        <a:pt x="95" y="0"/>
                      </a:moveTo>
                      <a:cubicBezTo>
                        <a:pt x="93" y="0"/>
                        <a:pt x="93" y="0"/>
                        <a:pt x="93" y="0"/>
                      </a:cubicBezTo>
                      <a:cubicBezTo>
                        <a:pt x="36" y="1"/>
                        <a:pt x="0" y="37"/>
                        <a:pt x="0" y="186"/>
                      </a:cubicBezTo>
                      <a:cubicBezTo>
                        <a:pt x="0" y="236"/>
                        <a:pt x="5" y="284"/>
                        <a:pt x="12" y="329"/>
                      </a:cubicBezTo>
                      <a:cubicBezTo>
                        <a:pt x="120" y="305"/>
                        <a:pt x="210" y="192"/>
                        <a:pt x="251"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0" name="Freeform 157">
                  <a:extLst>
                    <a:ext uri="{FF2B5EF4-FFF2-40B4-BE49-F238E27FC236}">
                      <a16:creationId xmlns:a16="http://schemas.microsoft.com/office/drawing/2014/main" id="{114140FA-5424-4EAB-9025-8D4B53FC86A7}"/>
                    </a:ext>
                  </a:extLst>
                </p:cNvPr>
                <p:cNvSpPr>
                  <a:spLocks/>
                </p:cNvSpPr>
                <p:nvPr/>
              </p:nvSpPr>
              <p:spPr bwMode="auto">
                <a:xfrm>
                  <a:off x="7748138" y="480288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1" name="Freeform 158">
                  <a:extLst>
                    <a:ext uri="{FF2B5EF4-FFF2-40B4-BE49-F238E27FC236}">
                      <a16:creationId xmlns:a16="http://schemas.microsoft.com/office/drawing/2014/main" id="{CC9A0185-E0AE-4826-ABF6-84CC6B5E4EAD}"/>
                    </a:ext>
                  </a:extLst>
                </p:cNvPr>
                <p:cNvSpPr>
                  <a:spLocks/>
                </p:cNvSpPr>
                <p:nvPr/>
              </p:nvSpPr>
              <p:spPr bwMode="auto">
                <a:xfrm>
                  <a:off x="9605770" y="480288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2" name="Freeform 159">
                  <a:extLst>
                    <a:ext uri="{FF2B5EF4-FFF2-40B4-BE49-F238E27FC236}">
                      <a16:creationId xmlns:a16="http://schemas.microsoft.com/office/drawing/2014/main" id="{176209FF-CCF3-40AE-A61B-7BE676AC6B6B}"/>
                    </a:ext>
                  </a:extLst>
                </p:cNvPr>
                <p:cNvSpPr>
                  <a:spLocks/>
                </p:cNvSpPr>
                <p:nvPr/>
              </p:nvSpPr>
              <p:spPr bwMode="auto">
                <a:xfrm>
                  <a:off x="1732504"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3" name="Freeform 160">
                  <a:extLst>
                    <a:ext uri="{FF2B5EF4-FFF2-40B4-BE49-F238E27FC236}">
                      <a16:creationId xmlns:a16="http://schemas.microsoft.com/office/drawing/2014/main" id="{1D8D9542-4D7D-48E0-8675-5F91AA08A778}"/>
                    </a:ext>
                  </a:extLst>
                </p:cNvPr>
                <p:cNvSpPr>
                  <a:spLocks/>
                </p:cNvSpPr>
                <p:nvPr/>
              </p:nvSpPr>
              <p:spPr bwMode="auto">
                <a:xfrm>
                  <a:off x="9114891"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4" name="Freeform 161">
                  <a:extLst>
                    <a:ext uri="{FF2B5EF4-FFF2-40B4-BE49-F238E27FC236}">
                      <a16:creationId xmlns:a16="http://schemas.microsoft.com/office/drawing/2014/main" id="{5F6287DD-23BE-4523-9A4E-396678C4C7E9}"/>
                    </a:ext>
                  </a:extLst>
                </p:cNvPr>
                <p:cNvSpPr>
                  <a:spLocks/>
                </p:cNvSpPr>
                <p:nvPr/>
              </p:nvSpPr>
              <p:spPr bwMode="auto">
                <a:xfrm>
                  <a:off x="10529772" y="4802888"/>
                  <a:ext cx="163628" cy="356129"/>
                </a:xfrm>
                <a:custGeom>
                  <a:avLst/>
                  <a:gdLst>
                    <a:gd name="T0" fmla="*/ 115 w 115"/>
                    <a:gd name="T1" fmla="*/ 0 h 251"/>
                    <a:gd name="T2" fmla="*/ 0 w 115"/>
                    <a:gd name="T3" fmla="*/ 24 h 251"/>
                    <a:gd name="T4" fmla="*/ 115 w 115"/>
                    <a:gd name="T5" fmla="*/ 251 h 251"/>
                    <a:gd name="T6" fmla="*/ 115 w 115"/>
                    <a:gd name="T7" fmla="*/ 0 h 251"/>
                  </a:gdLst>
                  <a:ahLst/>
                  <a:cxnLst>
                    <a:cxn ang="0">
                      <a:pos x="T0" y="T1"/>
                    </a:cxn>
                    <a:cxn ang="0">
                      <a:pos x="T2" y="T3"/>
                    </a:cxn>
                    <a:cxn ang="0">
                      <a:pos x="T4" y="T5"/>
                    </a:cxn>
                    <a:cxn ang="0">
                      <a:pos x="T6" y="T7"/>
                    </a:cxn>
                  </a:cxnLst>
                  <a:rect l="0" t="0" r="r" b="b"/>
                  <a:pathLst>
                    <a:path w="115" h="251">
                      <a:moveTo>
                        <a:pt x="115" y="0"/>
                      </a:moveTo>
                      <a:cubicBezTo>
                        <a:pt x="81" y="6"/>
                        <a:pt x="42" y="18"/>
                        <a:pt x="0" y="24"/>
                      </a:cubicBezTo>
                      <a:cubicBezTo>
                        <a:pt x="23" y="119"/>
                        <a:pt x="64" y="198"/>
                        <a:pt x="115" y="251"/>
                      </a:cubicBezTo>
                      <a:cubicBezTo>
                        <a:pt x="115" y="0"/>
                        <a:pt x="115" y="0"/>
                        <a:pt x="11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5" name="Freeform 162">
                  <a:extLst>
                    <a:ext uri="{FF2B5EF4-FFF2-40B4-BE49-F238E27FC236}">
                      <a16:creationId xmlns:a16="http://schemas.microsoft.com/office/drawing/2014/main" id="{8263126D-BE27-4848-9023-12BB2DA19B0C}"/>
                    </a:ext>
                  </a:extLst>
                </p:cNvPr>
                <p:cNvSpPr>
                  <a:spLocks/>
                </p:cNvSpPr>
                <p:nvPr/>
              </p:nvSpPr>
              <p:spPr bwMode="auto">
                <a:xfrm>
                  <a:off x="10038893"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6" name="Freeform 163">
                  <a:extLst>
                    <a:ext uri="{FF2B5EF4-FFF2-40B4-BE49-F238E27FC236}">
                      <a16:creationId xmlns:a16="http://schemas.microsoft.com/office/drawing/2014/main" id="{DDEC5D36-ADF0-44AB-AEE2-A97770906C38}"/>
                    </a:ext>
                  </a:extLst>
                </p:cNvPr>
                <p:cNvSpPr>
                  <a:spLocks/>
                </p:cNvSpPr>
                <p:nvPr/>
              </p:nvSpPr>
              <p:spPr bwMode="auto">
                <a:xfrm>
                  <a:off x="8181267" y="4802888"/>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7" name="Freeform 164">
                  <a:extLst>
                    <a:ext uri="{FF2B5EF4-FFF2-40B4-BE49-F238E27FC236}">
                      <a16:creationId xmlns:a16="http://schemas.microsoft.com/office/drawing/2014/main" id="{0AD82525-0D37-40E9-8995-BAD36F204E6F}"/>
                    </a:ext>
                  </a:extLst>
                </p:cNvPr>
                <p:cNvSpPr>
                  <a:spLocks/>
                </p:cNvSpPr>
                <p:nvPr/>
              </p:nvSpPr>
              <p:spPr bwMode="auto">
                <a:xfrm>
                  <a:off x="1232003" y="3320635"/>
                  <a:ext cx="346501" cy="452379"/>
                </a:xfrm>
                <a:custGeom>
                  <a:avLst/>
                  <a:gdLst>
                    <a:gd name="T0" fmla="*/ 95 w 251"/>
                    <a:gd name="T1" fmla="*/ 0 h 329"/>
                    <a:gd name="T2" fmla="*/ 93 w 251"/>
                    <a:gd name="T3" fmla="*/ 0 h 329"/>
                    <a:gd name="T4" fmla="*/ 0 w 251"/>
                    <a:gd name="T5" fmla="*/ 186 h 329"/>
                    <a:gd name="T6" fmla="*/ 12 w 251"/>
                    <a:gd name="T7" fmla="*/ 329 h 329"/>
                    <a:gd name="T8" fmla="*/ 251 w 251"/>
                    <a:gd name="T9" fmla="*/ 28 h 329"/>
                    <a:gd name="T10" fmla="*/ 95 w 251"/>
                    <a:gd name="T11" fmla="*/ 0 h 329"/>
                  </a:gdLst>
                  <a:ahLst/>
                  <a:cxnLst>
                    <a:cxn ang="0">
                      <a:pos x="T0" y="T1"/>
                    </a:cxn>
                    <a:cxn ang="0">
                      <a:pos x="T2" y="T3"/>
                    </a:cxn>
                    <a:cxn ang="0">
                      <a:pos x="T4" y="T5"/>
                    </a:cxn>
                    <a:cxn ang="0">
                      <a:pos x="T6" y="T7"/>
                    </a:cxn>
                    <a:cxn ang="0">
                      <a:pos x="T8" y="T9"/>
                    </a:cxn>
                    <a:cxn ang="0">
                      <a:pos x="T10" y="T11"/>
                    </a:cxn>
                  </a:cxnLst>
                  <a:rect l="0" t="0" r="r" b="b"/>
                  <a:pathLst>
                    <a:path w="251" h="329">
                      <a:moveTo>
                        <a:pt x="95" y="0"/>
                      </a:moveTo>
                      <a:cubicBezTo>
                        <a:pt x="93" y="0"/>
                        <a:pt x="93" y="0"/>
                        <a:pt x="93" y="0"/>
                      </a:cubicBezTo>
                      <a:cubicBezTo>
                        <a:pt x="36" y="1"/>
                        <a:pt x="0" y="37"/>
                        <a:pt x="0" y="186"/>
                      </a:cubicBezTo>
                      <a:cubicBezTo>
                        <a:pt x="0" y="236"/>
                        <a:pt x="5" y="284"/>
                        <a:pt x="12" y="329"/>
                      </a:cubicBezTo>
                      <a:cubicBezTo>
                        <a:pt x="120" y="305"/>
                        <a:pt x="210" y="192"/>
                        <a:pt x="251"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8" name="Freeform 165">
                  <a:extLst>
                    <a:ext uri="{FF2B5EF4-FFF2-40B4-BE49-F238E27FC236}">
                      <a16:creationId xmlns:a16="http://schemas.microsoft.com/office/drawing/2014/main" id="{0029A037-D488-49F7-8013-EF97B668BF3B}"/>
                    </a:ext>
                  </a:extLst>
                </p:cNvPr>
                <p:cNvSpPr>
                  <a:spLocks/>
                </p:cNvSpPr>
                <p:nvPr/>
              </p:nvSpPr>
              <p:spPr bwMode="auto">
                <a:xfrm>
                  <a:off x="2156004" y="3320635"/>
                  <a:ext cx="356129" cy="452379"/>
                </a:xfrm>
                <a:custGeom>
                  <a:avLst/>
                  <a:gdLst>
                    <a:gd name="T0" fmla="*/ 95 w 250"/>
                    <a:gd name="T1" fmla="*/ 0 h 329"/>
                    <a:gd name="T2" fmla="*/ 93 w 250"/>
                    <a:gd name="T3" fmla="*/ 0 h 329"/>
                    <a:gd name="T4" fmla="*/ 0 w 250"/>
                    <a:gd name="T5" fmla="*/ 186 h 329"/>
                    <a:gd name="T6" fmla="*/ 12 w 250"/>
                    <a:gd name="T7" fmla="*/ 329 h 329"/>
                    <a:gd name="T8" fmla="*/ 250 w 250"/>
                    <a:gd name="T9" fmla="*/ 28 h 329"/>
                    <a:gd name="T10" fmla="*/ 95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95" y="0"/>
                      </a:moveTo>
                      <a:cubicBezTo>
                        <a:pt x="93" y="0"/>
                        <a:pt x="93" y="0"/>
                        <a:pt x="93" y="0"/>
                      </a:cubicBezTo>
                      <a:cubicBezTo>
                        <a:pt x="35" y="1"/>
                        <a:pt x="0" y="37"/>
                        <a:pt x="0" y="186"/>
                      </a:cubicBezTo>
                      <a:cubicBezTo>
                        <a:pt x="0" y="236"/>
                        <a:pt x="4" y="284"/>
                        <a:pt x="12" y="329"/>
                      </a:cubicBezTo>
                      <a:cubicBezTo>
                        <a:pt x="120" y="305"/>
                        <a:pt x="210" y="192"/>
                        <a:pt x="250" y="28"/>
                      </a:cubicBezTo>
                      <a:cubicBezTo>
                        <a:pt x="190"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39" name="Freeform 166">
                  <a:extLst>
                    <a:ext uri="{FF2B5EF4-FFF2-40B4-BE49-F238E27FC236}">
                      <a16:creationId xmlns:a16="http://schemas.microsoft.com/office/drawing/2014/main" id="{94B19C30-6528-44E7-B62C-AC9BFE23F10A}"/>
                    </a:ext>
                  </a:extLst>
                </p:cNvPr>
                <p:cNvSpPr>
                  <a:spLocks/>
                </p:cNvSpPr>
                <p:nvPr/>
              </p:nvSpPr>
              <p:spPr bwMode="auto">
                <a:xfrm>
                  <a:off x="8681768" y="480288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0" name="Freeform 167">
                  <a:extLst>
                    <a:ext uri="{FF2B5EF4-FFF2-40B4-BE49-F238E27FC236}">
                      <a16:creationId xmlns:a16="http://schemas.microsoft.com/office/drawing/2014/main" id="{9B57A958-C1B0-4643-81A9-4E112BE416DF}"/>
                    </a:ext>
                  </a:extLst>
                </p:cNvPr>
                <p:cNvSpPr>
                  <a:spLocks/>
                </p:cNvSpPr>
                <p:nvPr/>
              </p:nvSpPr>
              <p:spPr bwMode="auto">
                <a:xfrm>
                  <a:off x="308001" y="3320635"/>
                  <a:ext cx="346501" cy="452379"/>
                </a:xfrm>
                <a:custGeom>
                  <a:avLst/>
                  <a:gdLst>
                    <a:gd name="T0" fmla="*/ 95 w 250"/>
                    <a:gd name="T1" fmla="*/ 0 h 329"/>
                    <a:gd name="T2" fmla="*/ 93 w 250"/>
                    <a:gd name="T3" fmla="*/ 0 h 329"/>
                    <a:gd name="T4" fmla="*/ 0 w 250"/>
                    <a:gd name="T5" fmla="*/ 186 h 329"/>
                    <a:gd name="T6" fmla="*/ 12 w 250"/>
                    <a:gd name="T7" fmla="*/ 329 h 329"/>
                    <a:gd name="T8" fmla="*/ 250 w 250"/>
                    <a:gd name="T9" fmla="*/ 28 h 329"/>
                    <a:gd name="T10" fmla="*/ 95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95" y="0"/>
                      </a:moveTo>
                      <a:cubicBezTo>
                        <a:pt x="93" y="0"/>
                        <a:pt x="93" y="0"/>
                        <a:pt x="93" y="0"/>
                      </a:cubicBezTo>
                      <a:cubicBezTo>
                        <a:pt x="36" y="1"/>
                        <a:pt x="0" y="37"/>
                        <a:pt x="0" y="186"/>
                      </a:cubicBezTo>
                      <a:cubicBezTo>
                        <a:pt x="0" y="236"/>
                        <a:pt x="4" y="284"/>
                        <a:pt x="12" y="329"/>
                      </a:cubicBezTo>
                      <a:cubicBezTo>
                        <a:pt x="120" y="305"/>
                        <a:pt x="210" y="192"/>
                        <a:pt x="250"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1" name="Freeform 168">
                  <a:extLst>
                    <a:ext uri="{FF2B5EF4-FFF2-40B4-BE49-F238E27FC236}">
                      <a16:creationId xmlns:a16="http://schemas.microsoft.com/office/drawing/2014/main" id="{5168F210-05B2-49F6-BB4B-A88D39E456A6}"/>
                    </a:ext>
                  </a:extLst>
                </p:cNvPr>
                <p:cNvSpPr>
                  <a:spLocks/>
                </p:cNvSpPr>
                <p:nvPr/>
              </p:nvSpPr>
              <p:spPr bwMode="auto">
                <a:xfrm>
                  <a:off x="798874"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2" name="Freeform 169">
                  <a:extLst>
                    <a:ext uri="{FF2B5EF4-FFF2-40B4-BE49-F238E27FC236}">
                      <a16:creationId xmlns:a16="http://schemas.microsoft.com/office/drawing/2014/main" id="{C4670AC8-50B5-433E-A0E4-8434428A281E}"/>
                    </a:ext>
                  </a:extLst>
                </p:cNvPr>
                <p:cNvSpPr>
                  <a:spLocks/>
                </p:cNvSpPr>
                <p:nvPr/>
              </p:nvSpPr>
              <p:spPr bwMode="auto">
                <a:xfrm>
                  <a:off x="6824136" y="480288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3" name="Freeform 170">
                  <a:extLst>
                    <a:ext uri="{FF2B5EF4-FFF2-40B4-BE49-F238E27FC236}">
                      <a16:creationId xmlns:a16="http://schemas.microsoft.com/office/drawing/2014/main" id="{27F2A3AE-6D8C-48B5-8740-DE1F8F61C427}"/>
                    </a:ext>
                  </a:extLst>
                </p:cNvPr>
                <p:cNvSpPr>
                  <a:spLocks/>
                </p:cNvSpPr>
                <p:nvPr/>
              </p:nvSpPr>
              <p:spPr bwMode="auto">
                <a:xfrm>
                  <a:off x="3089628" y="3320635"/>
                  <a:ext cx="346501" cy="452379"/>
                </a:xfrm>
                <a:custGeom>
                  <a:avLst/>
                  <a:gdLst>
                    <a:gd name="T0" fmla="*/ 95 w 250"/>
                    <a:gd name="T1" fmla="*/ 0 h 329"/>
                    <a:gd name="T2" fmla="*/ 93 w 250"/>
                    <a:gd name="T3" fmla="*/ 0 h 329"/>
                    <a:gd name="T4" fmla="*/ 0 w 250"/>
                    <a:gd name="T5" fmla="*/ 186 h 329"/>
                    <a:gd name="T6" fmla="*/ 12 w 250"/>
                    <a:gd name="T7" fmla="*/ 329 h 329"/>
                    <a:gd name="T8" fmla="*/ 250 w 250"/>
                    <a:gd name="T9" fmla="*/ 28 h 329"/>
                    <a:gd name="T10" fmla="*/ 95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95" y="0"/>
                      </a:moveTo>
                      <a:cubicBezTo>
                        <a:pt x="93" y="0"/>
                        <a:pt x="93" y="0"/>
                        <a:pt x="93" y="0"/>
                      </a:cubicBezTo>
                      <a:cubicBezTo>
                        <a:pt x="36" y="1"/>
                        <a:pt x="0" y="37"/>
                        <a:pt x="0" y="186"/>
                      </a:cubicBezTo>
                      <a:cubicBezTo>
                        <a:pt x="0" y="236"/>
                        <a:pt x="4" y="284"/>
                        <a:pt x="12" y="329"/>
                      </a:cubicBezTo>
                      <a:cubicBezTo>
                        <a:pt x="120" y="305"/>
                        <a:pt x="210" y="192"/>
                        <a:pt x="250" y="28"/>
                      </a:cubicBezTo>
                      <a:cubicBezTo>
                        <a:pt x="191" y="20"/>
                        <a:pt x="137" y="0"/>
                        <a:pt x="9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4" name="Freeform 171">
                  <a:extLst>
                    <a:ext uri="{FF2B5EF4-FFF2-40B4-BE49-F238E27FC236}">
                      <a16:creationId xmlns:a16="http://schemas.microsoft.com/office/drawing/2014/main" id="{4A657511-AB61-4DE9-BAD8-954B7DF973B2}"/>
                    </a:ext>
                  </a:extLst>
                </p:cNvPr>
                <p:cNvSpPr>
                  <a:spLocks/>
                </p:cNvSpPr>
                <p:nvPr/>
              </p:nvSpPr>
              <p:spPr bwMode="auto">
                <a:xfrm>
                  <a:off x="2627627" y="4802888"/>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5" name="Freeform 172">
                  <a:extLst>
                    <a:ext uri="{FF2B5EF4-FFF2-40B4-BE49-F238E27FC236}">
                      <a16:creationId xmlns:a16="http://schemas.microsoft.com/office/drawing/2014/main" id="{24937502-6D48-4386-81B4-30B94E599B16}"/>
                    </a:ext>
                  </a:extLst>
                </p:cNvPr>
                <p:cNvSpPr>
                  <a:spLocks/>
                </p:cNvSpPr>
                <p:nvPr/>
              </p:nvSpPr>
              <p:spPr bwMode="auto">
                <a:xfrm>
                  <a:off x="3118506" y="480288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6" name="Freeform 173">
                  <a:extLst>
                    <a:ext uri="{FF2B5EF4-FFF2-40B4-BE49-F238E27FC236}">
                      <a16:creationId xmlns:a16="http://schemas.microsoft.com/office/drawing/2014/main" id="{21049CDE-8BA9-4723-B777-9D2956AD3FFE}"/>
                    </a:ext>
                  </a:extLst>
                </p:cNvPr>
                <p:cNvSpPr>
                  <a:spLocks/>
                </p:cNvSpPr>
                <p:nvPr/>
              </p:nvSpPr>
              <p:spPr bwMode="auto">
                <a:xfrm>
                  <a:off x="4042508" y="480288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7" name="Freeform 174">
                  <a:extLst>
                    <a:ext uri="{FF2B5EF4-FFF2-40B4-BE49-F238E27FC236}">
                      <a16:creationId xmlns:a16="http://schemas.microsoft.com/office/drawing/2014/main" id="{8A3EAE48-8197-4E5F-B656-52E715414455}"/>
                    </a:ext>
                  </a:extLst>
                </p:cNvPr>
                <p:cNvSpPr>
                  <a:spLocks/>
                </p:cNvSpPr>
                <p:nvPr/>
              </p:nvSpPr>
              <p:spPr bwMode="auto">
                <a:xfrm>
                  <a:off x="3551629"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8" name="Freeform 175">
                  <a:extLst>
                    <a:ext uri="{FF2B5EF4-FFF2-40B4-BE49-F238E27FC236}">
                      <a16:creationId xmlns:a16="http://schemas.microsoft.com/office/drawing/2014/main" id="{611512A4-2001-4644-9A88-9039C89D7679}"/>
                    </a:ext>
                  </a:extLst>
                </p:cNvPr>
                <p:cNvSpPr>
                  <a:spLocks/>
                </p:cNvSpPr>
                <p:nvPr/>
              </p:nvSpPr>
              <p:spPr bwMode="auto">
                <a:xfrm>
                  <a:off x="1694003"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49" name="Freeform 176">
                  <a:extLst>
                    <a:ext uri="{FF2B5EF4-FFF2-40B4-BE49-F238E27FC236}">
                      <a16:creationId xmlns:a16="http://schemas.microsoft.com/office/drawing/2014/main" id="{021267A4-824E-4AFB-B732-870133DDC0C9}"/>
                    </a:ext>
                  </a:extLst>
                </p:cNvPr>
                <p:cNvSpPr>
                  <a:spLocks/>
                </p:cNvSpPr>
                <p:nvPr/>
              </p:nvSpPr>
              <p:spPr bwMode="auto">
                <a:xfrm>
                  <a:off x="7257265"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0" name="Freeform 177">
                  <a:extLst>
                    <a:ext uri="{FF2B5EF4-FFF2-40B4-BE49-F238E27FC236}">
                      <a16:creationId xmlns:a16="http://schemas.microsoft.com/office/drawing/2014/main" id="{9F817299-2345-44A1-AF2A-F8FFE1D7864F}"/>
                    </a:ext>
                  </a:extLst>
                </p:cNvPr>
                <p:cNvSpPr>
                  <a:spLocks/>
                </p:cNvSpPr>
                <p:nvPr/>
              </p:nvSpPr>
              <p:spPr bwMode="auto">
                <a:xfrm>
                  <a:off x="3580507" y="3320635"/>
                  <a:ext cx="346501" cy="452379"/>
                </a:xfrm>
                <a:custGeom>
                  <a:avLst/>
                  <a:gdLst>
                    <a:gd name="T0" fmla="*/ 157 w 250"/>
                    <a:gd name="T1" fmla="*/ 0 h 329"/>
                    <a:gd name="T2" fmla="*/ 155 w 250"/>
                    <a:gd name="T3" fmla="*/ 0 h 329"/>
                    <a:gd name="T4" fmla="*/ 0 w 250"/>
                    <a:gd name="T5" fmla="*/ 28 h 329"/>
                    <a:gd name="T6" fmla="*/ 238 w 250"/>
                    <a:gd name="T7" fmla="*/ 329 h 329"/>
                    <a:gd name="T8" fmla="*/ 250 w 250"/>
                    <a:gd name="T9" fmla="*/ 186 h 329"/>
                    <a:gd name="T10" fmla="*/ 157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7" y="0"/>
                      </a:moveTo>
                      <a:cubicBezTo>
                        <a:pt x="155" y="0"/>
                        <a:pt x="155" y="0"/>
                        <a:pt x="155" y="0"/>
                      </a:cubicBezTo>
                      <a:cubicBezTo>
                        <a:pt x="113" y="0"/>
                        <a:pt x="59" y="20"/>
                        <a:pt x="0" y="28"/>
                      </a:cubicBezTo>
                      <a:cubicBezTo>
                        <a:pt x="40" y="192"/>
                        <a:pt x="130" y="305"/>
                        <a:pt x="238" y="329"/>
                      </a:cubicBezTo>
                      <a:cubicBezTo>
                        <a:pt x="246" y="284"/>
                        <a:pt x="250" y="236"/>
                        <a:pt x="250" y="186"/>
                      </a:cubicBezTo>
                      <a:cubicBezTo>
                        <a:pt x="250" y="37"/>
                        <a:pt x="214" y="1"/>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1" name="Freeform 178">
                  <a:extLst>
                    <a:ext uri="{FF2B5EF4-FFF2-40B4-BE49-F238E27FC236}">
                      <a16:creationId xmlns:a16="http://schemas.microsoft.com/office/drawing/2014/main" id="{73CB2516-E078-423A-BBE0-B3BB0832008B}"/>
                    </a:ext>
                  </a:extLst>
                </p:cNvPr>
                <p:cNvSpPr>
                  <a:spLocks/>
                </p:cNvSpPr>
                <p:nvPr/>
              </p:nvSpPr>
              <p:spPr bwMode="auto">
                <a:xfrm>
                  <a:off x="2194505" y="480288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2" name="Freeform 179">
                  <a:extLst>
                    <a:ext uri="{FF2B5EF4-FFF2-40B4-BE49-F238E27FC236}">
                      <a16:creationId xmlns:a16="http://schemas.microsoft.com/office/drawing/2014/main" id="{A967233E-C8BC-4BD1-99EA-2612680E7EAA}"/>
                    </a:ext>
                  </a:extLst>
                </p:cNvPr>
                <p:cNvSpPr>
                  <a:spLocks/>
                </p:cNvSpPr>
                <p:nvPr/>
              </p:nvSpPr>
              <p:spPr bwMode="auto">
                <a:xfrm>
                  <a:off x="1260875" y="480288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3" name="Freeform 180">
                  <a:extLst>
                    <a:ext uri="{FF2B5EF4-FFF2-40B4-BE49-F238E27FC236}">
                      <a16:creationId xmlns:a16="http://schemas.microsoft.com/office/drawing/2014/main" id="{B8937FB2-AB5D-49FA-B0C5-753669354E40}"/>
                    </a:ext>
                  </a:extLst>
                </p:cNvPr>
                <p:cNvSpPr>
                  <a:spLocks/>
                </p:cNvSpPr>
                <p:nvPr/>
              </p:nvSpPr>
              <p:spPr bwMode="auto">
                <a:xfrm>
                  <a:off x="6333263"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4" name="Freeform 181">
                  <a:extLst>
                    <a:ext uri="{FF2B5EF4-FFF2-40B4-BE49-F238E27FC236}">
                      <a16:creationId xmlns:a16="http://schemas.microsoft.com/office/drawing/2014/main" id="{55041E3A-0B34-4055-867D-A3B72EFD6FD7}"/>
                    </a:ext>
                  </a:extLst>
                </p:cNvPr>
                <p:cNvSpPr>
                  <a:spLocks/>
                </p:cNvSpPr>
                <p:nvPr/>
              </p:nvSpPr>
              <p:spPr bwMode="auto">
                <a:xfrm>
                  <a:off x="2656505" y="3320635"/>
                  <a:ext cx="346501" cy="452379"/>
                </a:xfrm>
                <a:custGeom>
                  <a:avLst/>
                  <a:gdLst>
                    <a:gd name="T0" fmla="*/ 158 w 250"/>
                    <a:gd name="T1" fmla="*/ 0 h 329"/>
                    <a:gd name="T2" fmla="*/ 156 w 250"/>
                    <a:gd name="T3" fmla="*/ 0 h 329"/>
                    <a:gd name="T4" fmla="*/ 0 w 250"/>
                    <a:gd name="T5" fmla="*/ 28 h 329"/>
                    <a:gd name="T6" fmla="*/ 239 w 250"/>
                    <a:gd name="T7" fmla="*/ 329 h 329"/>
                    <a:gd name="T8" fmla="*/ 250 w 250"/>
                    <a:gd name="T9" fmla="*/ 186 h 329"/>
                    <a:gd name="T10" fmla="*/ 158 w 250"/>
                    <a:gd name="T11" fmla="*/ 0 h 329"/>
                  </a:gdLst>
                  <a:ahLst/>
                  <a:cxnLst>
                    <a:cxn ang="0">
                      <a:pos x="T0" y="T1"/>
                    </a:cxn>
                    <a:cxn ang="0">
                      <a:pos x="T2" y="T3"/>
                    </a:cxn>
                    <a:cxn ang="0">
                      <a:pos x="T4" y="T5"/>
                    </a:cxn>
                    <a:cxn ang="0">
                      <a:pos x="T6" y="T7"/>
                    </a:cxn>
                    <a:cxn ang="0">
                      <a:pos x="T8" y="T9"/>
                    </a:cxn>
                    <a:cxn ang="0">
                      <a:pos x="T10" y="T11"/>
                    </a:cxn>
                  </a:cxnLst>
                  <a:rect l="0" t="0" r="r" b="b"/>
                  <a:pathLst>
                    <a:path w="250" h="329">
                      <a:moveTo>
                        <a:pt x="158" y="0"/>
                      </a:moveTo>
                      <a:cubicBezTo>
                        <a:pt x="156" y="0"/>
                        <a:pt x="156" y="0"/>
                        <a:pt x="156" y="0"/>
                      </a:cubicBezTo>
                      <a:cubicBezTo>
                        <a:pt x="113" y="0"/>
                        <a:pt x="60" y="20"/>
                        <a:pt x="0" y="28"/>
                      </a:cubicBezTo>
                      <a:cubicBezTo>
                        <a:pt x="41" y="192"/>
                        <a:pt x="130" y="305"/>
                        <a:pt x="239" y="329"/>
                      </a:cubicBezTo>
                      <a:cubicBezTo>
                        <a:pt x="246" y="284"/>
                        <a:pt x="250" y="236"/>
                        <a:pt x="250" y="186"/>
                      </a:cubicBezTo>
                      <a:cubicBezTo>
                        <a:pt x="250" y="37"/>
                        <a:pt x="215" y="1"/>
                        <a:pt x="158"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5" name="Freeform 182">
                  <a:extLst>
                    <a:ext uri="{FF2B5EF4-FFF2-40B4-BE49-F238E27FC236}">
                      <a16:creationId xmlns:a16="http://schemas.microsoft.com/office/drawing/2014/main" id="{6FB9EE27-6106-4844-B2DA-F752899DFD25}"/>
                    </a:ext>
                  </a:extLst>
                </p:cNvPr>
                <p:cNvSpPr>
                  <a:spLocks/>
                </p:cNvSpPr>
                <p:nvPr/>
              </p:nvSpPr>
              <p:spPr bwMode="auto">
                <a:xfrm>
                  <a:off x="4976132" y="480288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6" name="Freeform 183">
                  <a:extLst>
                    <a:ext uri="{FF2B5EF4-FFF2-40B4-BE49-F238E27FC236}">
                      <a16:creationId xmlns:a16="http://schemas.microsoft.com/office/drawing/2014/main" id="{33B8DB39-9993-41FD-8E96-9A3C5354B807}"/>
                    </a:ext>
                  </a:extLst>
                </p:cNvPr>
                <p:cNvSpPr>
                  <a:spLocks/>
                </p:cNvSpPr>
                <p:nvPr/>
              </p:nvSpPr>
              <p:spPr bwMode="auto">
                <a:xfrm>
                  <a:off x="4475631" y="480288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7" name="Freeform 184">
                  <a:extLst>
                    <a:ext uri="{FF2B5EF4-FFF2-40B4-BE49-F238E27FC236}">
                      <a16:creationId xmlns:a16="http://schemas.microsoft.com/office/drawing/2014/main" id="{7A8EAFC9-2E12-407B-8608-38887E48F307}"/>
                    </a:ext>
                  </a:extLst>
                </p:cNvPr>
                <p:cNvSpPr>
                  <a:spLocks/>
                </p:cNvSpPr>
                <p:nvPr/>
              </p:nvSpPr>
              <p:spPr bwMode="auto">
                <a:xfrm>
                  <a:off x="5900134" y="480288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8" name="Freeform 185">
                  <a:extLst>
                    <a:ext uri="{FF2B5EF4-FFF2-40B4-BE49-F238E27FC236}">
                      <a16:creationId xmlns:a16="http://schemas.microsoft.com/office/drawing/2014/main" id="{DA5A5400-41F8-445C-93C0-D15FA00C0381}"/>
                    </a:ext>
                  </a:extLst>
                </p:cNvPr>
                <p:cNvSpPr>
                  <a:spLocks/>
                </p:cNvSpPr>
                <p:nvPr/>
              </p:nvSpPr>
              <p:spPr bwMode="auto">
                <a:xfrm>
                  <a:off x="5399633" y="4802888"/>
                  <a:ext cx="356129"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59" name="Freeform 186">
                  <a:extLst>
                    <a:ext uri="{FF2B5EF4-FFF2-40B4-BE49-F238E27FC236}">
                      <a16:creationId xmlns:a16="http://schemas.microsoft.com/office/drawing/2014/main" id="{5422AB64-36E8-4EF4-A2A0-357B1894F019}"/>
                    </a:ext>
                  </a:extLst>
                </p:cNvPr>
                <p:cNvSpPr>
                  <a:spLocks/>
                </p:cNvSpPr>
                <p:nvPr/>
              </p:nvSpPr>
              <p:spPr bwMode="auto">
                <a:xfrm>
                  <a:off x="0" y="3320635"/>
                  <a:ext cx="221378" cy="452379"/>
                </a:xfrm>
                <a:custGeom>
                  <a:avLst/>
                  <a:gdLst>
                    <a:gd name="T0" fmla="*/ 68 w 160"/>
                    <a:gd name="T1" fmla="*/ 0 h 329"/>
                    <a:gd name="T2" fmla="*/ 66 w 160"/>
                    <a:gd name="T3" fmla="*/ 0 h 329"/>
                    <a:gd name="T4" fmla="*/ 0 w 160"/>
                    <a:gd name="T5" fmla="*/ 10 h 329"/>
                    <a:gd name="T6" fmla="*/ 0 w 160"/>
                    <a:gd name="T7" fmla="*/ 226 h 329"/>
                    <a:gd name="T8" fmla="*/ 149 w 160"/>
                    <a:gd name="T9" fmla="*/ 329 h 329"/>
                    <a:gd name="T10" fmla="*/ 160 w 160"/>
                    <a:gd name="T11" fmla="*/ 186 h 329"/>
                    <a:gd name="T12" fmla="*/ 68 w 160"/>
                    <a:gd name="T13" fmla="*/ 0 h 329"/>
                  </a:gdLst>
                  <a:ahLst/>
                  <a:cxnLst>
                    <a:cxn ang="0">
                      <a:pos x="T0" y="T1"/>
                    </a:cxn>
                    <a:cxn ang="0">
                      <a:pos x="T2" y="T3"/>
                    </a:cxn>
                    <a:cxn ang="0">
                      <a:pos x="T4" y="T5"/>
                    </a:cxn>
                    <a:cxn ang="0">
                      <a:pos x="T6" y="T7"/>
                    </a:cxn>
                    <a:cxn ang="0">
                      <a:pos x="T8" y="T9"/>
                    </a:cxn>
                    <a:cxn ang="0">
                      <a:pos x="T10" y="T11"/>
                    </a:cxn>
                    <a:cxn ang="0">
                      <a:pos x="T12" y="T13"/>
                    </a:cxn>
                  </a:cxnLst>
                  <a:rect l="0" t="0" r="r" b="b"/>
                  <a:pathLst>
                    <a:path w="160" h="329">
                      <a:moveTo>
                        <a:pt x="68" y="0"/>
                      </a:moveTo>
                      <a:cubicBezTo>
                        <a:pt x="66" y="0"/>
                        <a:pt x="66" y="0"/>
                        <a:pt x="66" y="0"/>
                      </a:cubicBezTo>
                      <a:cubicBezTo>
                        <a:pt x="46" y="0"/>
                        <a:pt x="24" y="4"/>
                        <a:pt x="0" y="10"/>
                      </a:cubicBezTo>
                      <a:cubicBezTo>
                        <a:pt x="0" y="226"/>
                        <a:pt x="0" y="226"/>
                        <a:pt x="0" y="226"/>
                      </a:cubicBezTo>
                      <a:cubicBezTo>
                        <a:pt x="42" y="281"/>
                        <a:pt x="93" y="317"/>
                        <a:pt x="149" y="329"/>
                      </a:cubicBezTo>
                      <a:cubicBezTo>
                        <a:pt x="156" y="284"/>
                        <a:pt x="160" y="236"/>
                        <a:pt x="160" y="186"/>
                      </a:cubicBezTo>
                      <a:cubicBezTo>
                        <a:pt x="160" y="37"/>
                        <a:pt x="125" y="1"/>
                        <a:pt x="68"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0" name="Freeform 187">
                  <a:extLst>
                    <a:ext uri="{FF2B5EF4-FFF2-40B4-BE49-F238E27FC236}">
                      <a16:creationId xmlns:a16="http://schemas.microsoft.com/office/drawing/2014/main" id="{5EE22833-63EA-4D00-936C-932E12922F33}"/>
                    </a:ext>
                  </a:extLst>
                </p:cNvPr>
                <p:cNvSpPr>
                  <a:spLocks/>
                </p:cNvSpPr>
                <p:nvPr/>
              </p:nvSpPr>
              <p:spPr bwMode="auto">
                <a:xfrm>
                  <a:off x="3089628" y="4302387"/>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1" name="Freeform 188">
                  <a:extLst>
                    <a:ext uri="{FF2B5EF4-FFF2-40B4-BE49-F238E27FC236}">
                      <a16:creationId xmlns:a16="http://schemas.microsoft.com/office/drawing/2014/main" id="{70693A1C-D5B8-44A2-B508-457525A1887D}"/>
                    </a:ext>
                  </a:extLst>
                </p:cNvPr>
                <p:cNvSpPr>
                  <a:spLocks/>
                </p:cNvSpPr>
                <p:nvPr/>
              </p:nvSpPr>
              <p:spPr bwMode="auto">
                <a:xfrm>
                  <a:off x="2156004" y="4302387"/>
                  <a:ext cx="356129"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2" name="Freeform 189">
                  <a:extLst>
                    <a:ext uri="{FF2B5EF4-FFF2-40B4-BE49-F238E27FC236}">
                      <a16:creationId xmlns:a16="http://schemas.microsoft.com/office/drawing/2014/main" id="{A52389AC-0C42-4B1E-804D-C22B74F6462A}"/>
                    </a:ext>
                  </a:extLst>
                </p:cNvPr>
                <p:cNvSpPr>
                  <a:spLocks/>
                </p:cNvSpPr>
                <p:nvPr/>
              </p:nvSpPr>
              <p:spPr bwMode="auto">
                <a:xfrm>
                  <a:off x="2656505" y="4302387"/>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3" name="Freeform 190">
                  <a:extLst>
                    <a:ext uri="{FF2B5EF4-FFF2-40B4-BE49-F238E27FC236}">
                      <a16:creationId xmlns:a16="http://schemas.microsoft.com/office/drawing/2014/main" id="{033768D6-CA0E-4111-8670-CA1DAE2BF816}"/>
                    </a:ext>
                  </a:extLst>
                </p:cNvPr>
                <p:cNvSpPr>
                  <a:spLocks/>
                </p:cNvSpPr>
                <p:nvPr/>
              </p:nvSpPr>
              <p:spPr bwMode="auto">
                <a:xfrm>
                  <a:off x="798874"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4" name="Freeform 191">
                  <a:extLst>
                    <a:ext uri="{FF2B5EF4-FFF2-40B4-BE49-F238E27FC236}">
                      <a16:creationId xmlns:a16="http://schemas.microsoft.com/office/drawing/2014/main" id="{343E9E98-11AD-47D4-B2AE-B8DB5FBF9214}"/>
                    </a:ext>
                  </a:extLst>
                </p:cNvPr>
                <p:cNvSpPr>
                  <a:spLocks/>
                </p:cNvSpPr>
                <p:nvPr/>
              </p:nvSpPr>
              <p:spPr bwMode="auto">
                <a:xfrm>
                  <a:off x="308001" y="4302387"/>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5" name="Freeform 192">
                  <a:extLst>
                    <a:ext uri="{FF2B5EF4-FFF2-40B4-BE49-F238E27FC236}">
                      <a16:creationId xmlns:a16="http://schemas.microsoft.com/office/drawing/2014/main" id="{26513025-1044-4B9F-B329-BB867F8000CD}"/>
                    </a:ext>
                  </a:extLst>
                </p:cNvPr>
                <p:cNvSpPr>
                  <a:spLocks/>
                </p:cNvSpPr>
                <p:nvPr/>
              </p:nvSpPr>
              <p:spPr bwMode="auto">
                <a:xfrm>
                  <a:off x="1732504"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6" name="Freeform 193">
                  <a:extLst>
                    <a:ext uri="{FF2B5EF4-FFF2-40B4-BE49-F238E27FC236}">
                      <a16:creationId xmlns:a16="http://schemas.microsoft.com/office/drawing/2014/main" id="{60D42532-A62B-4F3A-9C4A-E008CE3D91C7}"/>
                    </a:ext>
                  </a:extLst>
                </p:cNvPr>
                <p:cNvSpPr>
                  <a:spLocks/>
                </p:cNvSpPr>
                <p:nvPr/>
              </p:nvSpPr>
              <p:spPr bwMode="auto">
                <a:xfrm>
                  <a:off x="1232003" y="4302387"/>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7" name="Freeform 194">
                  <a:extLst>
                    <a:ext uri="{FF2B5EF4-FFF2-40B4-BE49-F238E27FC236}">
                      <a16:creationId xmlns:a16="http://schemas.microsoft.com/office/drawing/2014/main" id="{24DFF4C8-F89E-4CCA-A782-DD77E813AD44}"/>
                    </a:ext>
                  </a:extLst>
                </p:cNvPr>
                <p:cNvSpPr>
                  <a:spLocks/>
                </p:cNvSpPr>
                <p:nvPr/>
              </p:nvSpPr>
              <p:spPr bwMode="auto">
                <a:xfrm>
                  <a:off x="3580507"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8" name="Freeform 195">
                  <a:extLst>
                    <a:ext uri="{FF2B5EF4-FFF2-40B4-BE49-F238E27FC236}">
                      <a16:creationId xmlns:a16="http://schemas.microsoft.com/office/drawing/2014/main" id="{BDC3CBA9-4119-408C-8825-074C7127D08D}"/>
                    </a:ext>
                  </a:extLst>
                </p:cNvPr>
                <p:cNvSpPr>
                  <a:spLocks/>
                </p:cNvSpPr>
                <p:nvPr/>
              </p:nvSpPr>
              <p:spPr bwMode="auto">
                <a:xfrm>
                  <a:off x="4937632" y="4302387"/>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69" name="Freeform 196">
                  <a:extLst>
                    <a:ext uri="{FF2B5EF4-FFF2-40B4-BE49-F238E27FC236}">
                      <a16:creationId xmlns:a16="http://schemas.microsoft.com/office/drawing/2014/main" id="{76A17D9B-8503-4299-BF92-5E2B1FE7BB77}"/>
                    </a:ext>
                  </a:extLst>
                </p:cNvPr>
                <p:cNvSpPr>
                  <a:spLocks/>
                </p:cNvSpPr>
                <p:nvPr/>
              </p:nvSpPr>
              <p:spPr bwMode="auto">
                <a:xfrm>
                  <a:off x="5871262" y="4302387"/>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0" name="Freeform 197">
                  <a:extLst>
                    <a:ext uri="{FF2B5EF4-FFF2-40B4-BE49-F238E27FC236}">
                      <a16:creationId xmlns:a16="http://schemas.microsoft.com/office/drawing/2014/main" id="{5BD17269-BA64-4EBD-8359-B3E2BDEC5C45}"/>
                    </a:ext>
                  </a:extLst>
                </p:cNvPr>
                <p:cNvSpPr>
                  <a:spLocks/>
                </p:cNvSpPr>
                <p:nvPr/>
              </p:nvSpPr>
              <p:spPr bwMode="auto">
                <a:xfrm>
                  <a:off x="5438133" y="4302387"/>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1" name="Freeform 198">
                  <a:extLst>
                    <a:ext uri="{FF2B5EF4-FFF2-40B4-BE49-F238E27FC236}">
                      <a16:creationId xmlns:a16="http://schemas.microsoft.com/office/drawing/2014/main" id="{CF6C05CE-3638-4B6D-922A-962CEF9AFBB5}"/>
                    </a:ext>
                  </a:extLst>
                </p:cNvPr>
                <p:cNvSpPr>
                  <a:spLocks/>
                </p:cNvSpPr>
                <p:nvPr/>
              </p:nvSpPr>
              <p:spPr bwMode="auto">
                <a:xfrm>
                  <a:off x="4504509"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2" name="Freeform 199">
                  <a:extLst>
                    <a:ext uri="{FF2B5EF4-FFF2-40B4-BE49-F238E27FC236}">
                      <a16:creationId xmlns:a16="http://schemas.microsoft.com/office/drawing/2014/main" id="{A65D3AE5-DE74-4DDC-9C47-CD43B5283EF9}"/>
                    </a:ext>
                  </a:extLst>
                </p:cNvPr>
                <p:cNvSpPr>
                  <a:spLocks/>
                </p:cNvSpPr>
                <p:nvPr/>
              </p:nvSpPr>
              <p:spPr bwMode="auto">
                <a:xfrm>
                  <a:off x="4013630" y="4302387"/>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3" name="Freeform 200">
                  <a:extLst>
                    <a:ext uri="{FF2B5EF4-FFF2-40B4-BE49-F238E27FC236}">
                      <a16:creationId xmlns:a16="http://schemas.microsoft.com/office/drawing/2014/main" id="{2D0F615E-3B7B-4EBF-8661-74D04D725722}"/>
                    </a:ext>
                  </a:extLst>
                </p:cNvPr>
                <p:cNvSpPr>
                  <a:spLocks/>
                </p:cNvSpPr>
                <p:nvPr/>
              </p:nvSpPr>
              <p:spPr bwMode="auto">
                <a:xfrm>
                  <a:off x="6362135"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4" name="Freeform 201">
                  <a:extLst>
                    <a:ext uri="{FF2B5EF4-FFF2-40B4-BE49-F238E27FC236}">
                      <a16:creationId xmlns:a16="http://schemas.microsoft.com/office/drawing/2014/main" id="{6306F957-1A2D-437D-A565-1E019E2C4572}"/>
                    </a:ext>
                  </a:extLst>
                </p:cNvPr>
                <p:cNvSpPr>
                  <a:spLocks/>
                </p:cNvSpPr>
                <p:nvPr/>
              </p:nvSpPr>
              <p:spPr bwMode="auto">
                <a:xfrm>
                  <a:off x="0" y="4302387"/>
                  <a:ext cx="221378" cy="462001"/>
                </a:xfrm>
                <a:custGeom>
                  <a:avLst/>
                  <a:gdLst>
                    <a:gd name="T0" fmla="*/ 67 w 160"/>
                    <a:gd name="T1" fmla="*/ 0 h 329"/>
                    <a:gd name="T2" fmla="*/ 0 w 160"/>
                    <a:gd name="T3" fmla="*/ 10 h 329"/>
                    <a:gd name="T4" fmla="*/ 0 w 160"/>
                    <a:gd name="T5" fmla="*/ 225 h 329"/>
                    <a:gd name="T6" fmla="*/ 149 w 160"/>
                    <a:gd name="T7" fmla="*/ 329 h 329"/>
                    <a:gd name="T8" fmla="*/ 160 w 160"/>
                    <a:gd name="T9" fmla="*/ 185 h 329"/>
                    <a:gd name="T10" fmla="*/ 67 w 160"/>
                    <a:gd name="T11" fmla="*/ 0 h 329"/>
                  </a:gdLst>
                  <a:ahLst/>
                  <a:cxnLst>
                    <a:cxn ang="0">
                      <a:pos x="T0" y="T1"/>
                    </a:cxn>
                    <a:cxn ang="0">
                      <a:pos x="T2" y="T3"/>
                    </a:cxn>
                    <a:cxn ang="0">
                      <a:pos x="T4" y="T5"/>
                    </a:cxn>
                    <a:cxn ang="0">
                      <a:pos x="T6" y="T7"/>
                    </a:cxn>
                    <a:cxn ang="0">
                      <a:pos x="T8" y="T9"/>
                    </a:cxn>
                    <a:cxn ang="0">
                      <a:pos x="T10" y="T11"/>
                    </a:cxn>
                  </a:cxnLst>
                  <a:rect l="0" t="0" r="r" b="b"/>
                  <a:pathLst>
                    <a:path w="160" h="329">
                      <a:moveTo>
                        <a:pt x="67" y="0"/>
                      </a:moveTo>
                      <a:cubicBezTo>
                        <a:pt x="47" y="0"/>
                        <a:pt x="24" y="4"/>
                        <a:pt x="0" y="10"/>
                      </a:cubicBezTo>
                      <a:cubicBezTo>
                        <a:pt x="0" y="225"/>
                        <a:pt x="0" y="225"/>
                        <a:pt x="0" y="225"/>
                      </a:cubicBezTo>
                      <a:cubicBezTo>
                        <a:pt x="42" y="280"/>
                        <a:pt x="93" y="317"/>
                        <a:pt x="149" y="329"/>
                      </a:cubicBezTo>
                      <a:cubicBezTo>
                        <a:pt x="156" y="284"/>
                        <a:pt x="160" y="236"/>
                        <a:pt x="160" y="185"/>
                      </a:cubicBezTo>
                      <a:cubicBezTo>
                        <a:pt x="160" y="36"/>
                        <a:pt x="124" y="0"/>
                        <a:pt x="6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5" name="Freeform 202">
                  <a:extLst>
                    <a:ext uri="{FF2B5EF4-FFF2-40B4-BE49-F238E27FC236}">
                      <a16:creationId xmlns:a16="http://schemas.microsoft.com/office/drawing/2014/main" id="{1A003CE4-18C1-4B41-915D-2BC42AF78AA0}"/>
                    </a:ext>
                  </a:extLst>
                </p:cNvPr>
                <p:cNvSpPr>
                  <a:spLocks/>
                </p:cNvSpPr>
                <p:nvPr/>
              </p:nvSpPr>
              <p:spPr bwMode="auto">
                <a:xfrm>
                  <a:off x="7719266" y="4302387"/>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6" name="Freeform 203">
                  <a:extLst>
                    <a:ext uri="{FF2B5EF4-FFF2-40B4-BE49-F238E27FC236}">
                      <a16:creationId xmlns:a16="http://schemas.microsoft.com/office/drawing/2014/main" id="{10186B9C-23A9-4ECE-8D28-62754F0A0F18}"/>
                    </a:ext>
                  </a:extLst>
                </p:cNvPr>
                <p:cNvSpPr>
                  <a:spLocks/>
                </p:cNvSpPr>
                <p:nvPr/>
              </p:nvSpPr>
              <p:spPr bwMode="auto">
                <a:xfrm>
                  <a:off x="9143769"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7" name="Freeform 204">
                  <a:extLst>
                    <a:ext uri="{FF2B5EF4-FFF2-40B4-BE49-F238E27FC236}">
                      <a16:creationId xmlns:a16="http://schemas.microsoft.com/office/drawing/2014/main" id="{4285F316-C103-4E0F-A74B-EC4CEFB0700D}"/>
                    </a:ext>
                  </a:extLst>
                </p:cNvPr>
                <p:cNvSpPr>
                  <a:spLocks/>
                </p:cNvSpPr>
                <p:nvPr/>
              </p:nvSpPr>
              <p:spPr bwMode="auto">
                <a:xfrm>
                  <a:off x="8643268" y="4302387"/>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8" name="Freeform 205">
                  <a:extLst>
                    <a:ext uri="{FF2B5EF4-FFF2-40B4-BE49-F238E27FC236}">
                      <a16:creationId xmlns:a16="http://schemas.microsoft.com/office/drawing/2014/main" id="{43EAB8DD-1B1E-4CB7-AD3D-BFA2DF1DE514}"/>
                    </a:ext>
                  </a:extLst>
                </p:cNvPr>
                <p:cNvSpPr>
                  <a:spLocks/>
                </p:cNvSpPr>
                <p:nvPr/>
              </p:nvSpPr>
              <p:spPr bwMode="auto">
                <a:xfrm>
                  <a:off x="8210139" y="4302387"/>
                  <a:ext cx="356129"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79" name="Freeform 206">
                  <a:extLst>
                    <a:ext uri="{FF2B5EF4-FFF2-40B4-BE49-F238E27FC236}">
                      <a16:creationId xmlns:a16="http://schemas.microsoft.com/office/drawing/2014/main" id="{2C53760A-8495-4046-9F99-C0A4E9986519}"/>
                    </a:ext>
                  </a:extLst>
                </p:cNvPr>
                <p:cNvSpPr>
                  <a:spLocks/>
                </p:cNvSpPr>
                <p:nvPr/>
              </p:nvSpPr>
              <p:spPr bwMode="auto">
                <a:xfrm>
                  <a:off x="6795264" y="4302387"/>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0" name="Freeform 207">
                  <a:extLst>
                    <a:ext uri="{FF2B5EF4-FFF2-40B4-BE49-F238E27FC236}">
                      <a16:creationId xmlns:a16="http://schemas.microsoft.com/office/drawing/2014/main" id="{48FE3282-00B5-4BDA-83DB-5C329DA57671}"/>
                    </a:ext>
                  </a:extLst>
                </p:cNvPr>
                <p:cNvSpPr>
                  <a:spLocks/>
                </p:cNvSpPr>
                <p:nvPr/>
              </p:nvSpPr>
              <p:spPr bwMode="auto">
                <a:xfrm>
                  <a:off x="7286137"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1" name="Freeform 208">
                  <a:extLst>
                    <a:ext uri="{FF2B5EF4-FFF2-40B4-BE49-F238E27FC236}">
                      <a16:creationId xmlns:a16="http://schemas.microsoft.com/office/drawing/2014/main" id="{24F08BF0-8E06-4E65-81D9-537F40F6319F}"/>
                    </a:ext>
                  </a:extLst>
                </p:cNvPr>
                <p:cNvSpPr>
                  <a:spLocks/>
                </p:cNvSpPr>
                <p:nvPr/>
              </p:nvSpPr>
              <p:spPr bwMode="auto">
                <a:xfrm>
                  <a:off x="9576892" y="4302387"/>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2" name="Freeform 209">
                  <a:extLst>
                    <a:ext uri="{FF2B5EF4-FFF2-40B4-BE49-F238E27FC236}">
                      <a16:creationId xmlns:a16="http://schemas.microsoft.com/office/drawing/2014/main" id="{F14273EF-FB7B-4E90-8453-4CA29A48F107}"/>
                    </a:ext>
                  </a:extLst>
                </p:cNvPr>
                <p:cNvSpPr>
                  <a:spLocks/>
                </p:cNvSpPr>
                <p:nvPr/>
              </p:nvSpPr>
              <p:spPr bwMode="auto">
                <a:xfrm>
                  <a:off x="10067771" y="4302387"/>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3" name="Freeform 210">
                  <a:extLst>
                    <a:ext uri="{FF2B5EF4-FFF2-40B4-BE49-F238E27FC236}">
                      <a16:creationId xmlns:a16="http://schemas.microsoft.com/office/drawing/2014/main" id="{A19EF6A1-AABC-47A1-A985-77BD0E466CE6}"/>
                    </a:ext>
                  </a:extLst>
                </p:cNvPr>
                <p:cNvSpPr>
                  <a:spLocks/>
                </p:cNvSpPr>
                <p:nvPr/>
              </p:nvSpPr>
              <p:spPr bwMode="auto">
                <a:xfrm>
                  <a:off x="10500894" y="4302387"/>
                  <a:ext cx="192500" cy="462001"/>
                </a:xfrm>
                <a:custGeom>
                  <a:avLst/>
                  <a:gdLst>
                    <a:gd name="T0" fmla="*/ 94 w 138"/>
                    <a:gd name="T1" fmla="*/ 0 h 329"/>
                    <a:gd name="T2" fmla="*/ 0 w 138"/>
                    <a:gd name="T3" fmla="*/ 185 h 329"/>
                    <a:gd name="T4" fmla="*/ 12 w 138"/>
                    <a:gd name="T5" fmla="*/ 329 h 329"/>
                    <a:gd name="T6" fmla="*/ 138 w 138"/>
                    <a:gd name="T7" fmla="*/ 252 h 329"/>
                    <a:gd name="T8" fmla="*/ 138 w 138"/>
                    <a:gd name="T9" fmla="*/ 5 h 329"/>
                    <a:gd name="T10" fmla="*/ 94 w 138"/>
                    <a:gd name="T11" fmla="*/ 0 h 329"/>
                  </a:gdLst>
                  <a:ahLst/>
                  <a:cxnLst>
                    <a:cxn ang="0">
                      <a:pos x="T0" y="T1"/>
                    </a:cxn>
                    <a:cxn ang="0">
                      <a:pos x="T2" y="T3"/>
                    </a:cxn>
                    <a:cxn ang="0">
                      <a:pos x="T4" y="T5"/>
                    </a:cxn>
                    <a:cxn ang="0">
                      <a:pos x="T6" y="T7"/>
                    </a:cxn>
                    <a:cxn ang="0">
                      <a:pos x="T8" y="T9"/>
                    </a:cxn>
                    <a:cxn ang="0">
                      <a:pos x="T10" y="T11"/>
                    </a:cxn>
                  </a:cxnLst>
                  <a:rect l="0" t="0" r="r" b="b"/>
                  <a:pathLst>
                    <a:path w="138" h="329">
                      <a:moveTo>
                        <a:pt x="94" y="0"/>
                      </a:moveTo>
                      <a:cubicBezTo>
                        <a:pt x="36" y="0"/>
                        <a:pt x="0" y="36"/>
                        <a:pt x="0" y="185"/>
                      </a:cubicBezTo>
                      <a:cubicBezTo>
                        <a:pt x="0" y="236"/>
                        <a:pt x="4" y="284"/>
                        <a:pt x="12" y="329"/>
                      </a:cubicBezTo>
                      <a:cubicBezTo>
                        <a:pt x="58" y="319"/>
                        <a:pt x="101" y="292"/>
                        <a:pt x="138" y="252"/>
                      </a:cubicBezTo>
                      <a:cubicBezTo>
                        <a:pt x="138" y="5"/>
                        <a:pt x="138" y="5"/>
                        <a:pt x="138" y="5"/>
                      </a:cubicBezTo>
                      <a:cubicBezTo>
                        <a:pt x="122" y="2"/>
                        <a:pt x="10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4" name="Freeform 211">
                  <a:extLst>
                    <a:ext uri="{FF2B5EF4-FFF2-40B4-BE49-F238E27FC236}">
                      <a16:creationId xmlns:a16="http://schemas.microsoft.com/office/drawing/2014/main" id="{FAB55B11-35E9-44EE-BEF1-1F83717DC437}"/>
                    </a:ext>
                  </a:extLst>
                </p:cNvPr>
                <p:cNvSpPr>
                  <a:spLocks/>
                </p:cNvSpPr>
                <p:nvPr/>
              </p:nvSpPr>
              <p:spPr bwMode="auto">
                <a:xfrm>
                  <a:off x="7257265"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5" name="Freeform 212">
                  <a:extLst>
                    <a:ext uri="{FF2B5EF4-FFF2-40B4-BE49-F238E27FC236}">
                      <a16:creationId xmlns:a16="http://schemas.microsoft.com/office/drawing/2014/main" id="{A0DC16E2-FCFD-4416-B54C-9F50591EC74D}"/>
                    </a:ext>
                  </a:extLst>
                </p:cNvPr>
                <p:cNvSpPr>
                  <a:spLocks/>
                </p:cNvSpPr>
                <p:nvPr/>
              </p:nvSpPr>
              <p:spPr bwMode="auto">
                <a:xfrm>
                  <a:off x="5900134" y="381150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6" name="Freeform 213">
                  <a:extLst>
                    <a:ext uri="{FF2B5EF4-FFF2-40B4-BE49-F238E27FC236}">
                      <a16:creationId xmlns:a16="http://schemas.microsoft.com/office/drawing/2014/main" id="{99FB472D-DB40-4E51-BAA9-2B094AF772D3}"/>
                    </a:ext>
                  </a:extLst>
                </p:cNvPr>
                <p:cNvSpPr>
                  <a:spLocks/>
                </p:cNvSpPr>
                <p:nvPr/>
              </p:nvSpPr>
              <p:spPr bwMode="auto">
                <a:xfrm>
                  <a:off x="4042508" y="5794262"/>
                  <a:ext cx="346501" cy="259879"/>
                </a:xfrm>
                <a:custGeom>
                  <a:avLst/>
                  <a:gdLst>
                    <a:gd name="T0" fmla="*/ 157 w 250"/>
                    <a:gd name="T1" fmla="*/ 0 h 187"/>
                    <a:gd name="T2" fmla="*/ 0 w 250"/>
                    <a:gd name="T3" fmla="*/ 28 h 187"/>
                    <a:gd name="T4" fmla="*/ 64 w 250"/>
                    <a:gd name="T5" fmla="*/ 187 h 187"/>
                    <a:gd name="T6" fmla="*/ 250 w 250"/>
                    <a:gd name="T7" fmla="*/ 187 h 187"/>
                    <a:gd name="T8" fmla="*/ 250 w 250"/>
                    <a:gd name="T9" fmla="*/ 185 h 187"/>
                    <a:gd name="T10" fmla="*/ 157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7"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7" name="Freeform 214">
                  <a:extLst>
                    <a:ext uri="{FF2B5EF4-FFF2-40B4-BE49-F238E27FC236}">
                      <a16:creationId xmlns:a16="http://schemas.microsoft.com/office/drawing/2014/main" id="{3EAB17B8-3BF1-4516-8628-3064B614A8C2}"/>
                    </a:ext>
                  </a:extLst>
                </p:cNvPr>
                <p:cNvSpPr>
                  <a:spLocks/>
                </p:cNvSpPr>
                <p:nvPr/>
              </p:nvSpPr>
              <p:spPr bwMode="auto">
                <a:xfrm>
                  <a:off x="3118506" y="5794262"/>
                  <a:ext cx="346501" cy="259879"/>
                </a:xfrm>
                <a:custGeom>
                  <a:avLst/>
                  <a:gdLst>
                    <a:gd name="T0" fmla="*/ 156 w 250"/>
                    <a:gd name="T1" fmla="*/ 0 h 187"/>
                    <a:gd name="T2" fmla="*/ 0 w 250"/>
                    <a:gd name="T3" fmla="*/ 28 h 187"/>
                    <a:gd name="T4" fmla="*/ 64 w 250"/>
                    <a:gd name="T5" fmla="*/ 187 h 187"/>
                    <a:gd name="T6" fmla="*/ 250 w 250"/>
                    <a:gd name="T7" fmla="*/ 187 h 187"/>
                    <a:gd name="T8" fmla="*/ 250 w 250"/>
                    <a:gd name="T9" fmla="*/ 185 h 187"/>
                    <a:gd name="T10" fmla="*/ 156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6"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8" name="Freeform 215">
                  <a:extLst>
                    <a:ext uri="{FF2B5EF4-FFF2-40B4-BE49-F238E27FC236}">
                      <a16:creationId xmlns:a16="http://schemas.microsoft.com/office/drawing/2014/main" id="{1E529BE3-8346-4719-96E4-D79BA313BDD0}"/>
                    </a:ext>
                  </a:extLst>
                </p:cNvPr>
                <p:cNvSpPr>
                  <a:spLocks/>
                </p:cNvSpPr>
                <p:nvPr/>
              </p:nvSpPr>
              <p:spPr bwMode="auto">
                <a:xfrm>
                  <a:off x="3551629"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89" name="Freeform 216">
                  <a:extLst>
                    <a:ext uri="{FF2B5EF4-FFF2-40B4-BE49-F238E27FC236}">
                      <a16:creationId xmlns:a16="http://schemas.microsoft.com/office/drawing/2014/main" id="{6D5AF03D-5D4C-4561-A662-1D57050D8105}"/>
                    </a:ext>
                  </a:extLst>
                </p:cNvPr>
                <p:cNvSpPr>
                  <a:spLocks/>
                </p:cNvSpPr>
                <p:nvPr/>
              </p:nvSpPr>
              <p:spPr bwMode="auto">
                <a:xfrm>
                  <a:off x="2194505" y="5794262"/>
                  <a:ext cx="346501" cy="259879"/>
                </a:xfrm>
                <a:custGeom>
                  <a:avLst/>
                  <a:gdLst>
                    <a:gd name="T0" fmla="*/ 156 w 250"/>
                    <a:gd name="T1" fmla="*/ 0 h 187"/>
                    <a:gd name="T2" fmla="*/ 0 w 250"/>
                    <a:gd name="T3" fmla="*/ 28 h 187"/>
                    <a:gd name="T4" fmla="*/ 64 w 250"/>
                    <a:gd name="T5" fmla="*/ 187 h 187"/>
                    <a:gd name="T6" fmla="*/ 250 w 250"/>
                    <a:gd name="T7" fmla="*/ 187 h 187"/>
                    <a:gd name="T8" fmla="*/ 250 w 250"/>
                    <a:gd name="T9" fmla="*/ 185 h 187"/>
                    <a:gd name="T10" fmla="*/ 156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6" y="0"/>
                      </a:moveTo>
                      <a:cubicBezTo>
                        <a:pt x="114" y="0"/>
                        <a:pt x="60" y="19"/>
                        <a:pt x="0" y="28"/>
                      </a:cubicBezTo>
                      <a:cubicBezTo>
                        <a:pt x="15" y="88"/>
                        <a:pt x="36" y="142"/>
                        <a:pt x="64" y="187"/>
                      </a:cubicBezTo>
                      <a:cubicBezTo>
                        <a:pt x="250" y="187"/>
                        <a:pt x="250" y="187"/>
                        <a:pt x="250" y="187"/>
                      </a:cubicBezTo>
                      <a:cubicBezTo>
                        <a:pt x="250" y="187"/>
                        <a:pt x="250" y="18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0" name="Freeform 217">
                  <a:extLst>
                    <a:ext uri="{FF2B5EF4-FFF2-40B4-BE49-F238E27FC236}">
                      <a16:creationId xmlns:a16="http://schemas.microsoft.com/office/drawing/2014/main" id="{38C568AC-E6F6-4D42-AD57-8CFED8DC84DA}"/>
                    </a:ext>
                  </a:extLst>
                </p:cNvPr>
                <p:cNvSpPr>
                  <a:spLocks/>
                </p:cNvSpPr>
                <p:nvPr/>
              </p:nvSpPr>
              <p:spPr bwMode="auto">
                <a:xfrm>
                  <a:off x="1694003"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1" name="Freeform 218">
                  <a:extLst>
                    <a:ext uri="{FF2B5EF4-FFF2-40B4-BE49-F238E27FC236}">
                      <a16:creationId xmlns:a16="http://schemas.microsoft.com/office/drawing/2014/main" id="{B3163A7C-E2D8-49F1-86BE-B9B7765EAD9E}"/>
                    </a:ext>
                  </a:extLst>
                </p:cNvPr>
                <p:cNvSpPr>
                  <a:spLocks/>
                </p:cNvSpPr>
                <p:nvPr/>
              </p:nvSpPr>
              <p:spPr bwMode="auto">
                <a:xfrm>
                  <a:off x="2627627" y="5794262"/>
                  <a:ext cx="346501" cy="259879"/>
                </a:xfrm>
                <a:custGeom>
                  <a:avLst/>
                  <a:gdLst>
                    <a:gd name="T0" fmla="*/ 94 w 251"/>
                    <a:gd name="T1" fmla="*/ 0 h 187"/>
                    <a:gd name="T2" fmla="*/ 0 w 251"/>
                    <a:gd name="T3" fmla="*/ 185 h 187"/>
                    <a:gd name="T4" fmla="*/ 0 w 251"/>
                    <a:gd name="T5" fmla="*/ 187 h 187"/>
                    <a:gd name="T6" fmla="*/ 187 w 251"/>
                    <a:gd name="T7" fmla="*/ 187 h 187"/>
                    <a:gd name="T8" fmla="*/ 251 w 251"/>
                    <a:gd name="T9" fmla="*/ 28 h 187"/>
                    <a:gd name="T10" fmla="*/ 94 w 251"/>
                    <a:gd name="T11" fmla="*/ 0 h 187"/>
                  </a:gdLst>
                  <a:ahLst/>
                  <a:cxnLst>
                    <a:cxn ang="0">
                      <a:pos x="T0" y="T1"/>
                    </a:cxn>
                    <a:cxn ang="0">
                      <a:pos x="T2" y="T3"/>
                    </a:cxn>
                    <a:cxn ang="0">
                      <a:pos x="T4" y="T5"/>
                    </a:cxn>
                    <a:cxn ang="0">
                      <a:pos x="T6" y="T7"/>
                    </a:cxn>
                    <a:cxn ang="0">
                      <a:pos x="T8" y="T9"/>
                    </a:cxn>
                    <a:cxn ang="0">
                      <a:pos x="T10" y="T11"/>
                    </a:cxn>
                  </a:cxnLst>
                  <a:rect l="0" t="0" r="r" b="b"/>
                  <a:pathLst>
                    <a:path w="251" h="187">
                      <a:moveTo>
                        <a:pt x="94" y="0"/>
                      </a:moveTo>
                      <a:cubicBezTo>
                        <a:pt x="36" y="0"/>
                        <a:pt x="0" y="36"/>
                        <a:pt x="0" y="185"/>
                      </a:cubicBezTo>
                      <a:cubicBezTo>
                        <a:pt x="0" y="186"/>
                        <a:pt x="0" y="187"/>
                        <a:pt x="0" y="187"/>
                      </a:cubicBezTo>
                      <a:cubicBezTo>
                        <a:pt x="187" y="187"/>
                        <a:pt x="187" y="187"/>
                        <a:pt x="187" y="187"/>
                      </a:cubicBezTo>
                      <a:cubicBezTo>
                        <a:pt x="214" y="142"/>
                        <a:pt x="236" y="88"/>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2" name="Freeform 219">
                  <a:extLst>
                    <a:ext uri="{FF2B5EF4-FFF2-40B4-BE49-F238E27FC236}">
                      <a16:creationId xmlns:a16="http://schemas.microsoft.com/office/drawing/2014/main" id="{AF785F22-1464-479A-B2BA-42458D4F070D}"/>
                    </a:ext>
                  </a:extLst>
                </p:cNvPr>
                <p:cNvSpPr>
                  <a:spLocks/>
                </p:cNvSpPr>
                <p:nvPr/>
              </p:nvSpPr>
              <p:spPr bwMode="auto">
                <a:xfrm>
                  <a:off x="7748138" y="381150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3" name="Freeform 220">
                  <a:extLst>
                    <a:ext uri="{FF2B5EF4-FFF2-40B4-BE49-F238E27FC236}">
                      <a16:creationId xmlns:a16="http://schemas.microsoft.com/office/drawing/2014/main" id="{E1C40132-C4FB-4191-8FAD-9A0A2878A060}"/>
                    </a:ext>
                  </a:extLst>
                </p:cNvPr>
                <p:cNvSpPr>
                  <a:spLocks/>
                </p:cNvSpPr>
                <p:nvPr/>
              </p:nvSpPr>
              <p:spPr bwMode="auto">
                <a:xfrm>
                  <a:off x="7257265"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4" name="Freeform 221">
                  <a:extLst>
                    <a:ext uri="{FF2B5EF4-FFF2-40B4-BE49-F238E27FC236}">
                      <a16:creationId xmlns:a16="http://schemas.microsoft.com/office/drawing/2014/main" id="{ED3D715E-5806-402B-B7B6-503C45788536}"/>
                    </a:ext>
                  </a:extLst>
                </p:cNvPr>
                <p:cNvSpPr>
                  <a:spLocks/>
                </p:cNvSpPr>
                <p:nvPr/>
              </p:nvSpPr>
              <p:spPr bwMode="auto">
                <a:xfrm>
                  <a:off x="1260875" y="5794262"/>
                  <a:ext cx="346501" cy="259879"/>
                </a:xfrm>
                <a:custGeom>
                  <a:avLst/>
                  <a:gdLst>
                    <a:gd name="T0" fmla="*/ 157 w 250"/>
                    <a:gd name="T1" fmla="*/ 0 h 187"/>
                    <a:gd name="T2" fmla="*/ 0 w 250"/>
                    <a:gd name="T3" fmla="*/ 28 h 187"/>
                    <a:gd name="T4" fmla="*/ 64 w 250"/>
                    <a:gd name="T5" fmla="*/ 187 h 187"/>
                    <a:gd name="T6" fmla="*/ 250 w 250"/>
                    <a:gd name="T7" fmla="*/ 187 h 187"/>
                    <a:gd name="T8" fmla="*/ 250 w 250"/>
                    <a:gd name="T9" fmla="*/ 185 h 187"/>
                    <a:gd name="T10" fmla="*/ 157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7"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5" name="Freeform 222">
                  <a:extLst>
                    <a:ext uri="{FF2B5EF4-FFF2-40B4-BE49-F238E27FC236}">
                      <a16:creationId xmlns:a16="http://schemas.microsoft.com/office/drawing/2014/main" id="{802CEECC-7B4C-41BC-8B62-E79C2AC3DDF6}"/>
                    </a:ext>
                  </a:extLst>
                </p:cNvPr>
                <p:cNvSpPr>
                  <a:spLocks/>
                </p:cNvSpPr>
                <p:nvPr/>
              </p:nvSpPr>
              <p:spPr bwMode="auto">
                <a:xfrm>
                  <a:off x="6824136" y="5794262"/>
                  <a:ext cx="346501" cy="259879"/>
                </a:xfrm>
                <a:custGeom>
                  <a:avLst/>
                  <a:gdLst>
                    <a:gd name="T0" fmla="*/ 157 w 250"/>
                    <a:gd name="T1" fmla="*/ 0 h 187"/>
                    <a:gd name="T2" fmla="*/ 0 w 250"/>
                    <a:gd name="T3" fmla="*/ 28 h 187"/>
                    <a:gd name="T4" fmla="*/ 64 w 250"/>
                    <a:gd name="T5" fmla="*/ 187 h 187"/>
                    <a:gd name="T6" fmla="*/ 250 w 250"/>
                    <a:gd name="T7" fmla="*/ 187 h 187"/>
                    <a:gd name="T8" fmla="*/ 250 w 250"/>
                    <a:gd name="T9" fmla="*/ 185 h 187"/>
                    <a:gd name="T10" fmla="*/ 157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7"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6" name="Freeform 223">
                  <a:extLst>
                    <a:ext uri="{FF2B5EF4-FFF2-40B4-BE49-F238E27FC236}">
                      <a16:creationId xmlns:a16="http://schemas.microsoft.com/office/drawing/2014/main" id="{E2EB5DD1-2EAD-47DA-94B8-7F0767EE42ED}"/>
                    </a:ext>
                  </a:extLst>
                </p:cNvPr>
                <p:cNvSpPr>
                  <a:spLocks/>
                </p:cNvSpPr>
                <p:nvPr/>
              </p:nvSpPr>
              <p:spPr bwMode="auto">
                <a:xfrm>
                  <a:off x="6333263"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7" name="Freeform 224">
                  <a:extLst>
                    <a:ext uri="{FF2B5EF4-FFF2-40B4-BE49-F238E27FC236}">
                      <a16:creationId xmlns:a16="http://schemas.microsoft.com/office/drawing/2014/main" id="{ABB9D358-8435-420F-A35B-ADC4309DCD50}"/>
                    </a:ext>
                  </a:extLst>
                </p:cNvPr>
                <p:cNvSpPr>
                  <a:spLocks/>
                </p:cNvSpPr>
                <p:nvPr/>
              </p:nvSpPr>
              <p:spPr bwMode="auto">
                <a:xfrm>
                  <a:off x="7748138" y="5794262"/>
                  <a:ext cx="346501" cy="259879"/>
                </a:xfrm>
                <a:custGeom>
                  <a:avLst/>
                  <a:gdLst>
                    <a:gd name="T0" fmla="*/ 156 w 250"/>
                    <a:gd name="T1" fmla="*/ 0 h 187"/>
                    <a:gd name="T2" fmla="*/ 0 w 250"/>
                    <a:gd name="T3" fmla="*/ 28 h 187"/>
                    <a:gd name="T4" fmla="*/ 64 w 250"/>
                    <a:gd name="T5" fmla="*/ 187 h 187"/>
                    <a:gd name="T6" fmla="*/ 250 w 250"/>
                    <a:gd name="T7" fmla="*/ 187 h 187"/>
                    <a:gd name="T8" fmla="*/ 250 w 250"/>
                    <a:gd name="T9" fmla="*/ 185 h 187"/>
                    <a:gd name="T10" fmla="*/ 156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6" y="0"/>
                      </a:moveTo>
                      <a:cubicBezTo>
                        <a:pt x="114" y="0"/>
                        <a:pt x="60" y="19"/>
                        <a:pt x="0" y="28"/>
                      </a:cubicBezTo>
                      <a:cubicBezTo>
                        <a:pt x="15" y="88"/>
                        <a:pt x="36" y="142"/>
                        <a:pt x="64" y="187"/>
                      </a:cubicBezTo>
                      <a:cubicBezTo>
                        <a:pt x="250" y="187"/>
                        <a:pt x="250" y="187"/>
                        <a:pt x="250" y="187"/>
                      </a:cubicBezTo>
                      <a:cubicBezTo>
                        <a:pt x="250" y="187"/>
                        <a:pt x="250" y="18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8" name="Freeform 225">
                  <a:extLst>
                    <a:ext uri="{FF2B5EF4-FFF2-40B4-BE49-F238E27FC236}">
                      <a16:creationId xmlns:a16="http://schemas.microsoft.com/office/drawing/2014/main" id="{ACE1F3CB-D3B0-4F62-81AE-7A0563AFB0F4}"/>
                    </a:ext>
                  </a:extLst>
                </p:cNvPr>
                <p:cNvSpPr>
                  <a:spLocks/>
                </p:cNvSpPr>
                <p:nvPr/>
              </p:nvSpPr>
              <p:spPr bwMode="auto">
                <a:xfrm>
                  <a:off x="2627627" y="3811508"/>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99" name="Freeform 226">
                  <a:extLst>
                    <a:ext uri="{FF2B5EF4-FFF2-40B4-BE49-F238E27FC236}">
                      <a16:creationId xmlns:a16="http://schemas.microsoft.com/office/drawing/2014/main" id="{8F8558DD-69A8-4E0D-A222-A302F2F70D48}"/>
                    </a:ext>
                  </a:extLst>
                </p:cNvPr>
                <p:cNvSpPr>
                  <a:spLocks/>
                </p:cNvSpPr>
                <p:nvPr/>
              </p:nvSpPr>
              <p:spPr bwMode="auto">
                <a:xfrm>
                  <a:off x="6824136" y="381150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0" name="Freeform 227">
                  <a:extLst>
                    <a:ext uri="{FF2B5EF4-FFF2-40B4-BE49-F238E27FC236}">
                      <a16:creationId xmlns:a16="http://schemas.microsoft.com/office/drawing/2014/main" id="{3D0A465D-86B5-4651-812C-6D1500DB57A7}"/>
                    </a:ext>
                  </a:extLst>
                </p:cNvPr>
                <p:cNvSpPr>
                  <a:spLocks/>
                </p:cNvSpPr>
                <p:nvPr/>
              </p:nvSpPr>
              <p:spPr bwMode="auto">
                <a:xfrm>
                  <a:off x="5399633" y="5794262"/>
                  <a:ext cx="356129" cy="259879"/>
                </a:xfrm>
                <a:custGeom>
                  <a:avLst/>
                  <a:gdLst>
                    <a:gd name="T0" fmla="*/ 94 w 251"/>
                    <a:gd name="T1" fmla="*/ 0 h 187"/>
                    <a:gd name="T2" fmla="*/ 0 w 251"/>
                    <a:gd name="T3" fmla="*/ 185 h 187"/>
                    <a:gd name="T4" fmla="*/ 0 w 251"/>
                    <a:gd name="T5" fmla="*/ 187 h 187"/>
                    <a:gd name="T6" fmla="*/ 187 w 251"/>
                    <a:gd name="T7" fmla="*/ 187 h 187"/>
                    <a:gd name="T8" fmla="*/ 251 w 251"/>
                    <a:gd name="T9" fmla="*/ 28 h 187"/>
                    <a:gd name="T10" fmla="*/ 94 w 251"/>
                    <a:gd name="T11" fmla="*/ 0 h 187"/>
                  </a:gdLst>
                  <a:ahLst/>
                  <a:cxnLst>
                    <a:cxn ang="0">
                      <a:pos x="T0" y="T1"/>
                    </a:cxn>
                    <a:cxn ang="0">
                      <a:pos x="T2" y="T3"/>
                    </a:cxn>
                    <a:cxn ang="0">
                      <a:pos x="T4" y="T5"/>
                    </a:cxn>
                    <a:cxn ang="0">
                      <a:pos x="T6" y="T7"/>
                    </a:cxn>
                    <a:cxn ang="0">
                      <a:pos x="T8" y="T9"/>
                    </a:cxn>
                    <a:cxn ang="0">
                      <a:pos x="T10" y="T11"/>
                    </a:cxn>
                  </a:cxnLst>
                  <a:rect l="0" t="0" r="r" b="b"/>
                  <a:pathLst>
                    <a:path w="251" h="187">
                      <a:moveTo>
                        <a:pt x="94" y="0"/>
                      </a:moveTo>
                      <a:cubicBezTo>
                        <a:pt x="36" y="0"/>
                        <a:pt x="0" y="36"/>
                        <a:pt x="0" y="185"/>
                      </a:cubicBezTo>
                      <a:cubicBezTo>
                        <a:pt x="0" y="186"/>
                        <a:pt x="0" y="187"/>
                        <a:pt x="0" y="187"/>
                      </a:cubicBezTo>
                      <a:cubicBezTo>
                        <a:pt x="187" y="187"/>
                        <a:pt x="187" y="187"/>
                        <a:pt x="187" y="187"/>
                      </a:cubicBezTo>
                      <a:cubicBezTo>
                        <a:pt x="214" y="142"/>
                        <a:pt x="236" y="88"/>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1" name="Freeform 228">
                  <a:extLst>
                    <a:ext uri="{FF2B5EF4-FFF2-40B4-BE49-F238E27FC236}">
                      <a16:creationId xmlns:a16="http://schemas.microsoft.com/office/drawing/2014/main" id="{E6D27D11-026F-4AD3-91B1-D10D77BCAD30}"/>
                    </a:ext>
                  </a:extLst>
                </p:cNvPr>
                <p:cNvSpPr>
                  <a:spLocks/>
                </p:cNvSpPr>
                <p:nvPr/>
              </p:nvSpPr>
              <p:spPr bwMode="auto">
                <a:xfrm>
                  <a:off x="4976132" y="5794262"/>
                  <a:ext cx="346501" cy="259879"/>
                </a:xfrm>
                <a:custGeom>
                  <a:avLst/>
                  <a:gdLst>
                    <a:gd name="T0" fmla="*/ 156 w 250"/>
                    <a:gd name="T1" fmla="*/ 0 h 187"/>
                    <a:gd name="T2" fmla="*/ 0 w 250"/>
                    <a:gd name="T3" fmla="*/ 28 h 187"/>
                    <a:gd name="T4" fmla="*/ 64 w 250"/>
                    <a:gd name="T5" fmla="*/ 187 h 187"/>
                    <a:gd name="T6" fmla="*/ 250 w 250"/>
                    <a:gd name="T7" fmla="*/ 187 h 187"/>
                    <a:gd name="T8" fmla="*/ 250 w 250"/>
                    <a:gd name="T9" fmla="*/ 185 h 187"/>
                    <a:gd name="T10" fmla="*/ 156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6" y="0"/>
                      </a:moveTo>
                      <a:cubicBezTo>
                        <a:pt x="114" y="0"/>
                        <a:pt x="60" y="19"/>
                        <a:pt x="0" y="28"/>
                      </a:cubicBezTo>
                      <a:cubicBezTo>
                        <a:pt x="15" y="88"/>
                        <a:pt x="36" y="142"/>
                        <a:pt x="64" y="187"/>
                      </a:cubicBezTo>
                      <a:cubicBezTo>
                        <a:pt x="250" y="187"/>
                        <a:pt x="250" y="187"/>
                        <a:pt x="250" y="187"/>
                      </a:cubicBezTo>
                      <a:cubicBezTo>
                        <a:pt x="250" y="187"/>
                        <a:pt x="250" y="18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2" name="Freeform 229">
                  <a:extLst>
                    <a:ext uri="{FF2B5EF4-FFF2-40B4-BE49-F238E27FC236}">
                      <a16:creationId xmlns:a16="http://schemas.microsoft.com/office/drawing/2014/main" id="{1CEF8725-3CA6-4276-B17F-0D3B795227A7}"/>
                    </a:ext>
                  </a:extLst>
                </p:cNvPr>
                <p:cNvSpPr>
                  <a:spLocks/>
                </p:cNvSpPr>
                <p:nvPr/>
              </p:nvSpPr>
              <p:spPr bwMode="auto">
                <a:xfrm>
                  <a:off x="6333263"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3" name="Freeform 230">
                  <a:extLst>
                    <a:ext uri="{FF2B5EF4-FFF2-40B4-BE49-F238E27FC236}">
                      <a16:creationId xmlns:a16="http://schemas.microsoft.com/office/drawing/2014/main" id="{6AC3B0E1-1C95-4FF4-9AFB-AF3521DEBBCD}"/>
                    </a:ext>
                  </a:extLst>
                </p:cNvPr>
                <p:cNvSpPr>
                  <a:spLocks/>
                </p:cNvSpPr>
                <p:nvPr/>
              </p:nvSpPr>
              <p:spPr bwMode="auto">
                <a:xfrm>
                  <a:off x="5900134" y="5794262"/>
                  <a:ext cx="346501" cy="259879"/>
                </a:xfrm>
                <a:custGeom>
                  <a:avLst/>
                  <a:gdLst>
                    <a:gd name="T0" fmla="*/ 156 w 250"/>
                    <a:gd name="T1" fmla="*/ 0 h 187"/>
                    <a:gd name="T2" fmla="*/ 0 w 250"/>
                    <a:gd name="T3" fmla="*/ 28 h 187"/>
                    <a:gd name="T4" fmla="*/ 64 w 250"/>
                    <a:gd name="T5" fmla="*/ 187 h 187"/>
                    <a:gd name="T6" fmla="*/ 250 w 250"/>
                    <a:gd name="T7" fmla="*/ 187 h 187"/>
                    <a:gd name="T8" fmla="*/ 250 w 250"/>
                    <a:gd name="T9" fmla="*/ 185 h 187"/>
                    <a:gd name="T10" fmla="*/ 156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6"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4" name="Freeform 231">
                  <a:extLst>
                    <a:ext uri="{FF2B5EF4-FFF2-40B4-BE49-F238E27FC236}">
                      <a16:creationId xmlns:a16="http://schemas.microsoft.com/office/drawing/2014/main" id="{C964F807-017C-4074-B36E-E302C430E2FE}"/>
                    </a:ext>
                  </a:extLst>
                </p:cNvPr>
                <p:cNvSpPr>
                  <a:spLocks/>
                </p:cNvSpPr>
                <p:nvPr/>
              </p:nvSpPr>
              <p:spPr bwMode="auto">
                <a:xfrm>
                  <a:off x="4475631"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5" name="Freeform 232">
                  <a:extLst>
                    <a:ext uri="{FF2B5EF4-FFF2-40B4-BE49-F238E27FC236}">
                      <a16:creationId xmlns:a16="http://schemas.microsoft.com/office/drawing/2014/main" id="{7CEBEAEF-B1D4-4D25-BFAB-928EC06C3AC7}"/>
                    </a:ext>
                  </a:extLst>
                </p:cNvPr>
                <p:cNvSpPr>
                  <a:spLocks/>
                </p:cNvSpPr>
                <p:nvPr/>
              </p:nvSpPr>
              <p:spPr bwMode="auto">
                <a:xfrm>
                  <a:off x="9605770" y="381150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6" name="Freeform 233">
                  <a:extLst>
                    <a:ext uri="{FF2B5EF4-FFF2-40B4-BE49-F238E27FC236}">
                      <a16:creationId xmlns:a16="http://schemas.microsoft.com/office/drawing/2014/main" id="{0DF0E366-4F3F-45A4-B64D-C25E7BDB8B5B}"/>
                    </a:ext>
                  </a:extLst>
                </p:cNvPr>
                <p:cNvSpPr>
                  <a:spLocks/>
                </p:cNvSpPr>
                <p:nvPr/>
              </p:nvSpPr>
              <p:spPr bwMode="auto">
                <a:xfrm>
                  <a:off x="1694003"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7" name="Freeform 234">
                  <a:extLst>
                    <a:ext uri="{FF2B5EF4-FFF2-40B4-BE49-F238E27FC236}">
                      <a16:creationId xmlns:a16="http://schemas.microsoft.com/office/drawing/2014/main" id="{3B41FCB4-8741-44E5-BB16-D78CDD6EA816}"/>
                    </a:ext>
                  </a:extLst>
                </p:cNvPr>
                <p:cNvSpPr>
                  <a:spLocks/>
                </p:cNvSpPr>
                <p:nvPr/>
              </p:nvSpPr>
              <p:spPr bwMode="auto">
                <a:xfrm>
                  <a:off x="10529772" y="3821136"/>
                  <a:ext cx="163628" cy="346501"/>
                </a:xfrm>
                <a:custGeom>
                  <a:avLst/>
                  <a:gdLst>
                    <a:gd name="T0" fmla="*/ 115 w 115"/>
                    <a:gd name="T1" fmla="*/ 0 h 252"/>
                    <a:gd name="T2" fmla="*/ 0 w 115"/>
                    <a:gd name="T3" fmla="*/ 24 h 252"/>
                    <a:gd name="T4" fmla="*/ 115 w 115"/>
                    <a:gd name="T5" fmla="*/ 252 h 252"/>
                    <a:gd name="T6" fmla="*/ 115 w 115"/>
                    <a:gd name="T7" fmla="*/ 0 h 252"/>
                  </a:gdLst>
                  <a:ahLst/>
                  <a:cxnLst>
                    <a:cxn ang="0">
                      <a:pos x="T0" y="T1"/>
                    </a:cxn>
                    <a:cxn ang="0">
                      <a:pos x="T2" y="T3"/>
                    </a:cxn>
                    <a:cxn ang="0">
                      <a:pos x="T4" y="T5"/>
                    </a:cxn>
                    <a:cxn ang="0">
                      <a:pos x="T6" y="T7"/>
                    </a:cxn>
                  </a:cxnLst>
                  <a:rect l="0" t="0" r="r" b="b"/>
                  <a:pathLst>
                    <a:path w="115" h="252">
                      <a:moveTo>
                        <a:pt x="115" y="0"/>
                      </a:moveTo>
                      <a:cubicBezTo>
                        <a:pt x="81" y="7"/>
                        <a:pt x="42" y="18"/>
                        <a:pt x="0" y="24"/>
                      </a:cubicBezTo>
                      <a:cubicBezTo>
                        <a:pt x="23" y="120"/>
                        <a:pt x="64" y="198"/>
                        <a:pt x="115" y="252"/>
                      </a:cubicBezTo>
                      <a:cubicBezTo>
                        <a:pt x="115" y="0"/>
                        <a:pt x="115" y="0"/>
                        <a:pt x="11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8" name="Freeform 235">
                  <a:extLst>
                    <a:ext uri="{FF2B5EF4-FFF2-40B4-BE49-F238E27FC236}">
                      <a16:creationId xmlns:a16="http://schemas.microsoft.com/office/drawing/2014/main" id="{19C02E52-9412-454B-9B89-1A7A5E7AABD4}"/>
                    </a:ext>
                  </a:extLst>
                </p:cNvPr>
                <p:cNvSpPr>
                  <a:spLocks/>
                </p:cNvSpPr>
                <p:nvPr/>
              </p:nvSpPr>
              <p:spPr bwMode="auto">
                <a:xfrm>
                  <a:off x="10038893"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09" name="Freeform 236">
                  <a:extLst>
                    <a:ext uri="{FF2B5EF4-FFF2-40B4-BE49-F238E27FC236}">
                      <a16:creationId xmlns:a16="http://schemas.microsoft.com/office/drawing/2014/main" id="{73C81ED8-DFD4-43EA-9487-27B377567EC9}"/>
                    </a:ext>
                  </a:extLst>
                </p:cNvPr>
                <p:cNvSpPr>
                  <a:spLocks/>
                </p:cNvSpPr>
                <p:nvPr/>
              </p:nvSpPr>
              <p:spPr bwMode="auto">
                <a:xfrm>
                  <a:off x="8181267" y="3811508"/>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0" name="Freeform 237">
                  <a:extLst>
                    <a:ext uri="{FF2B5EF4-FFF2-40B4-BE49-F238E27FC236}">
                      <a16:creationId xmlns:a16="http://schemas.microsoft.com/office/drawing/2014/main" id="{827CAB96-FB5F-41B9-AE6B-04AE790229C6}"/>
                    </a:ext>
                  </a:extLst>
                </p:cNvPr>
                <p:cNvSpPr>
                  <a:spLocks/>
                </p:cNvSpPr>
                <p:nvPr/>
              </p:nvSpPr>
              <p:spPr bwMode="auto">
                <a:xfrm>
                  <a:off x="336873" y="5794262"/>
                  <a:ext cx="346501" cy="259879"/>
                </a:xfrm>
                <a:custGeom>
                  <a:avLst/>
                  <a:gdLst>
                    <a:gd name="T0" fmla="*/ 156 w 250"/>
                    <a:gd name="T1" fmla="*/ 0 h 187"/>
                    <a:gd name="T2" fmla="*/ 0 w 250"/>
                    <a:gd name="T3" fmla="*/ 28 h 187"/>
                    <a:gd name="T4" fmla="*/ 64 w 250"/>
                    <a:gd name="T5" fmla="*/ 187 h 187"/>
                    <a:gd name="T6" fmla="*/ 250 w 250"/>
                    <a:gd name="T7" fmla="*/ 187 h 187"/>
                    <a:gd name="T8" fmla="*/ 250 w 250"/>
                    <a:gd name="T9" fmla="*/ 185 h 187"/>
                    <a:gd name="T10" fmla="*/ 156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6"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1" name="Freeform 238">
                  <a:extLst>
                    <a:ext uri="{FF2B5EF4-FFF2-40B4-BE49-F238E27FC236}">
                      <a16:creationId xmlns:a16="http://schemas.microsoft.com/office/drawing/2014/main" id="{3E7144C1-8956-41D1-AA8D-31C0EEC914BC}"/>
                    </a:ext>
                  </a:extLst>
                </p:cNvPr>
                <p:cNvSpPr>
                  <a:spLocks/>
                </p:cNvSpPr>
                <p:nvPr/>
              </p:nvSpPr>
              <p:spPr bwMode="auto">
                <a:xfrm>
                  <a:off x="8681768" y="381150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2" name="Freeform 239">
                  <a:extLst>
                    <a:ext uri="{FF2B5EF4-FFF2-40B4-BE49-F238E27FC236}">
                      <a16:creationId xmlns:a16="http://schemas.microsoft.com/office/drawing/2014/main" id="{AA86278F-2B9F-4B0D-8932-5C6A0C488FC4}"/>
                    </a:ext>
                  </a:extLst>
                </p:cNvPr>
                <p:cNvSpPr>
                  <a:spLocks/>
                </p:cNvSpPr>
                <p:nvPr/>
              </p:nvSpPr>
              <p:spPr bwMode="auto">
                <a:xfrm>
                  <a:off x="770002"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3" name="Freeform 240">
                  <a:extLst>
                    <a:ext uri="{FF2B5EF4-FFF2-40B4-BE49-F238E27FC236}">
                      <a16:creationId xmlns:a16="http://schemas.microsoft.com/office/drawing/2014/main" id="{10B30BBD-C49D-4445-AAF8-9D6B5947ED11}"/>
                    </a:ext>
                  </a:extLst>
                </p:cNvPr>
                <p:cNvSpPr>
                  <a:spLocks/>
                </p:cNvSpPr>
                <p:nvPr/>
              </p:nvSpPr>
              <p:spPr bwMode="auto">
                <a:xfrm>
                  <a:off x="2194505" y="381150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4" name="Freeform 241">
                  <a:extLst>
                    <a:ext uri="{FF2B5EF4-FFF2-40B4-BE49-F238E27FC236}">
                      <a16:creationId xmlns:a16="http://schemas.microsoft.com/office/drawing/2014/main" id="{21FBA345-F608-41D2-9F9B-5003028E667A}"/>
                    </a:ext>
                  </a:extLst>
                </p:cNvPr>
                <p:cNvSpPr>
                  <a:spLocks/>
                </p:cNvSpPr>
                <p:nvPr/>
              </p:nvSpPr>
              <p:spPr bwMode="auto">
                <a:xfrm>
                  <a:off x="0" y="5794262"/>
                  <a:ext cx="192500" cy="259879"/>
                </a:xfrm>
                <a:custGeom>
                  <a:avLst/>
                  <a:gdLst>
                    <a:gd name="T0" fmla="*/ 0 w 138"/>
                    <a:gd name="T1" fmla="*/ 0 h 186"/>
                    <a:gd name="T2" fmla="*/ 0 w 138"/>
                    <a:gd name="T3" fmla="*/ 186 h 186"/>
                    <a:gd name="T4" fmla="*/ 74 w 138"/>
                    <a:gd name="T5" fmla="*/ 186 h 186"/>
                    <a:gd name="T6" fmla="*/ 138 w 138"/>
                    <a:gd name="T7" fmla="*/ 27 h 186"/>
                    <a:gd name="T8" fmla="*/ 0 w 138"/>
                    <a:gd name="T9" fmla="*/ 0 h 186"/>
                  </a:gdLst>
                  <a:ahLst/>
                  <a:cxnLst>
                    <a:cxn ang="0">
                      <a:pos x="T0" y="T1"/>
                    </a:cxn>
                    <a:cxn ang="0">
                      <a:pos x="T2" y="T3"/>
                    </a:cxn>
                    <a:cxn ang="0">
                      <a:pos x="T4" y="T5"/>
                    </a:cxn>
                    <a:cxn ang="0">
                      <a:pos x="T6" y="T7"/>
                    </a:cxn>
                    <a:cxn ang="0">
                      <a:pos x="T8" y="T9"/>
                    </a:cxn>
                  </a:cxnLst>
                  <a:rect l="0" t="0" r="r" b="b"/>
                  <a:pathLst>
                    <a:path w="138" h="186">
                      <a:moveTo>
                        <a:pt x="0" y="0"/>
                      </a:moveTo>
                      <a:cubicBezTo>
                        <a:pt x="0" y="186"/>
                        <a:pt x="0" y="186"/>
                        <a:pt x="0" y="186"/>
                      </a:cubicBezTo>
                      <a:cubicBezTo>
                        <a:pt x="74" y="186"/>
                        <a:pt x="74" y="186"/>
                        <a:pt x="74" y="186"/>
                      </a:cubicBezTo>
                      <a:cubicBezTo>
                        <a:pt x="101" y="141"/>
                        <a:pt x="123" y="87"/>
                        <a:pt x="138" y="27"/>
                      </a:cubicBezTo>
                      <a:cubicBezTo>
                        <a:pt x="86" y="19"/>
                        <a:pt x="39" y="4"/>
                        <a:pt x="0"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5" name="Freeform 242">
                  <a:extLst>
                    <a:ext uri="{FF2B5EF4-FFF2-40B4-BE49-F238E27FC236}">
                      <a16:creationId xmlns:a16="http://schemas.microsoft.com/office/drawing/2014/main" id="{DA637142-0ED4-41F8-8624-F038CCC2109C}"/>
                    </a:ext>
                  </a:extLst>
                </p:cNvPr>
                <p:cNvSpPr>
                  <a:spLocks/>
                </p:cNvSpPr>
                <p:nvPr/>
              </p:nvSpPr>
              <p:spPr bwMode="auto">
                <a:xfrm>
                  <a:off x="9114891"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6" name="Freeform 243">
                  <a:extLst>
                    <a:ext uri="{FF2B5EF4-FFF2-40B4-BE49-F238E27FC236}">
                      <a16:creationId xmlns:a16="http://schemas.microsoft.com/office/drawing/2014/main" id="{4FB1025C-C6AC-4EB0-B046-E688AE9169AF}"/>
                    </a:ext>
                  </a:extLst>
                </p:cNvPr>
                <p:cNvSpPr>
                  <a:spLocks/>
                </p:cNvSpPr>
                <p:nvPr/>
              </p:nvSpPr>
              <p:spPr bwMode="auto">
                <a:xfrm>
                  <a:off x="10529772" y="5794262"/>
                  <a:ext cx="163628" cy="259879"/>
                </a:xfrm>
                <a:custGeom>
                  <a:avLst/>
                  <a:gdLst>
                    <a:gd name="T0" fmla="*/ 115 w 115"/>
                    <a:gd name="T1" fmla="*/ 0 h 183"/>
                    <a:gd name="T2" fmla="*/ 0 w 115"/>
                    <a:gd name="T3" fmla="*/ 24 h 183"/>
                    <a:gd name="T4" fmla="*/ 64 w 115"/>
                    <a:gd name="T5" fmla="*/ 183 h 183"/>
                    <a:gd name="T6" fmla="*/ 115 w 115"/>
                    <a:gd name="T7" fmla="*/ 183 h 183"/>
                    <a:gd name="T8" fmla="*/ 115 w 115"/>
                    <a:gd name="T9" fmla="*/ 0 h 183"/>
                  </a:gdLst>
                  <a:ahLst/>
                  <a:cxnLst>
                    <a:cxn ang="0">
                      <a:pos x="T0" y="T1"/>
                    </a:cxn>
                    <a:cxn ang="0">
                      <a:pos x="T2" y="T3"/>
                    </a:cxn>
                    <a:cxn ang="0">
                      <a:pos x="T4" y="T5"/>
                    </a:cxn>
                    <a:cxn ang="0">
                      <a:pos x="T6" y="T7"/>
                    </a:cxn>
                    <a:cxn ang="0">
                      <a:pos x="T8" y="T9"/>
                    </a:cxn>
                  </a:cxnLst>
                  <a:rect l="0" t="0" r="r" b="b"/>
                  <a:pathLst>
                    <a:path w="115" h="183">
                      <a:moveTo>
                        <a:pt x="115" y="0"/>
                      </a:moveTo>
                      <a:cubicBezTo>
                        <a:pt x="81" y="6"/>
                        <a:pt x="42" y="18"/>
                        <a:pt x="0" y="24"/>
                      </a:cubicBezTo>
                      <a:cubicBezTo>
                        <a:pt x="15" y="84"/>
                        <a:pt x="36" y="138"/>
                        <a:pt x="64" y="183"/>
                      </a:cubicBezTo>
                      <a:cubicBezTo>
                        <a:pt x="115" y="183"/>
                        <a:pt x="115" y="183"/>
                        <a:pt x="115" y="183"/>
                      </a:cubicBezTo>
                      <a:cubicBezTo>
                        <a:pt x="115" y="0"/>
                        <a:pt x="115" y="0"/>
                        <a:pt x="115"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7" name="Freeform 244">
                  <a:extLst>
                    <a:ext uri="{FF2B5EF4-FFF2-40B4-BE49-F238E27FC236}">
                      <a16:creationId xmlns:a16="http://schemas.microsoft.com/office/drawing/2014/main" id="{2EC84AFA-1F11-4957-B265-8E856038B539}"/>
                    </a:ext>
                  </a:extLst>
                </p:cNvPr>
                <p:cNvSpPr>
                  <a:spLocks/>
                </p:cNvSpPr>
                <p:nvPr/>
              </p:nvSpPr>
              <p:spPr bwMode="auto">
                <a:xfrm>
                  <a:off x="10038893"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8" name="Freeform 245">
                  <a:extLst>
                    <a:ext uri="{FF2B5EF4-FFF2-40B4-BE49-F238E27FC236}">
                      <a16:creationId xmlns:a16="http://schemas.microsoft.com/office/drawing/2014/main" id="{9DA6B76D-1AA2-4971-A27B-125F936C6D7C}"/>
                    </a:ext>
                  </a:extLst>
                </p:cNvPr>
                <p:cNvSpPr>
                  <a:spLocks/>
                </p:cNvSpPr>
                <p:nvPr/>
              </p:nvSpPr>
              <p:spPr bwMode="auto">
                <a:xfrm>
                  <a:off x="8681768" y="5794262"/>
                  <a:ext cx="346501" cy="259879"/>
                </a:xfrm>
                <a:custGeom>
                  <a:avLst/>
                  <a:gdLst>
                    <a:gd name="T0" fmla="*/ 156 w 250"/>
                    <a:gd name="T1" fmla="*/ 0 h 187"/>
                    <a:gd name="T2" fmla="*/ 0 w 250"/>
                    <a:gd name="T3" fmla="*/ 28 h 187"/>
                    <a:gd name="T4" fmla="*/ 64 w 250"/>
                    <a:gd name="T5" fmla="*/ 187 h 187"/>
                    <a:gd name="T6" fmla="*/ 250 w 250"/>
                    <a:gd name="T7" fmla="*/ 187 h 187"/>
                    <a:gd name="T8" fmla="*/ 250 w 250"/>
                    <a:gd name="T9" fmla="*/ 185 h 187"/>
                    <a:gd name="T10" fmla="*/ 156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6"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19" name="Freeform 246">
                  <a:extLst>
                    <a:ext uri="{FF2B5EF4-FFF2-40B4-BE49-F238E27FC236}">
                      <a16:creationId xmlns:a16="http://schemas.microsoft.com/office/drawing/2014/main" id="{6CCF95A3-7C99-4BCC-8246-D7A9EFE1AEB0}"/>
                    </a:ext>
                  </a:extLst>
                </p:cNvPr>
                <p:cNvSpPr>
                  <a:spLocks/>
                </p:cNvSpPr>
                <p:nvPr/>
              </p:nvSpPr>
              <p:spPr bwMode="auto">
                <a:xfrm>
                  <a:off x="8181267" y="5794262"/>
                  <a:ext cx="346501" cy="259879"/>
                </a:xfrm>
                <a:custGeom>
                  <a:avLst/>
                  <a:gdLst>
                    <a:gd name="T0" fmla="*/ 94 w 251"/>
                    <a:gd name="T1" fmla="*/ 0 h 187"/>
                    <a:gd name="T2" fmla="*/ 0 w 251"/>
                    <a:gd name="T3" fmla="*/ 185 h 187"/>
                    <a:gd name="T4" fmla="*/ 0 w 251"/>
                    <a:gd name="T5" fmla="*/ 187 h 187"/>
                    <a:gd name="T6" fmla="*/ 187 w 251"/>
                    <a:gd name="T7" fmla="*/ 187 h 187"/>
                    <a:gd name="T8" fmla="*/ 251 w 251"/>
                    <a:gd name="T9" fmla="*/ 28 h 187"/>
                    <a:gd name="T10" fmla="*/ 94 w 251"/>
                    <a:gd name="T11" fmla="*/ 0 h 187"/>
                  </a:gdLst>
                  <a:ahLst/>
                  <a:cxnLst>
                    <a:cxn ang="0">
                      <a:pos x="T0" y="T1"/>
                    </a:cxn>
                    <a:cxn ang="0">
                      <a:pos x="T2" y="T3"/>
                    </a:cxn>
                    <a:cxn ang="0">
                      <a:pos x="T4" y="T5"/>
                    </a:cxn>
                    <a:cxn ang="0">
                      <a:pos x="T6" y="T7"/>
                    </a:cxn>
                    <a:cxn ang="0">
                      <a:pos x="T8" y="T9"/>
                    </a:cxn>
                    <a:cxn ang="0">
                      <a:pos x="T10" y="T11"/>
                    </a:cxn>
                  </a:cxnLst>
                  <a:rect l="0" t="0" r="r" b="b"/>
                  <a:pathLst>
                    <a:path w="251" h="187">
                      <a:moveTo>
                        <a:pt x="94" y="0"/>
                      </a:moveTo>
                      <a:cubicBezTo>
                        <a:pt x="36" y="0"/>
                        <a:pt x="0" y="36"/>
                        <a:pt x="0" y="185"/>
                      </a:cubicBezTo>
                      <a:cubicBezTo>
                        <a:pt x="0" y="186"/>
                        <a:pt x="0" y="187"/>
                        <a:pt x="0" y="187"/>
                      </a:cubicBezTo>
                      <a:cubicBezTo>
                        <a:pt x="187" y="187"/>
                        <a:pt x="187" y="187"/>
                        <a:pt x="187" y="187"/>
                      </a:cubicBezTo>
                      <a:cubicBezTo>
                        <a:pt x="214" y="142"/>
                        <a:pt x="236" y="88"/>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0" name="Freeform 247">
                  <a:extLst>
                    <a:ext uri="{FF2B5EF4-FFF2-40B4-BE49-F238E27FC236}">
                      <a16:creationId xmlns:a16="http://schemas.microsoft.com/office/drawing/2014/main" id="{83EF5C54-401C-4195-B51C-DD13304EC3F3}"/>
                    </a:ext>
                  </a:extLst>
                </p:cNvPr>
                <p:cNvSpPr>
                  <a:spLocks/>
                </p:cNvSpPr>
                <p:nvPr/>
              </p:nvSpPr>
              <p:spPr bwMode="auto">
                <a:xfrm>
                  <a:off x="9605770" y="5794262"/>
                  <a:ext cx="346501" cy="259879"/>
                </a:xfrm>
                <a:custGeom>
                  <a:avLst/>
                  <a:gdLst>
                    <a:gd name="T0" fmla="*/ 157 w 250"/>
                    <a:gd name="T1" fmla="*/ 0 h 187"/>
                    <a:gd name="T2" fmla="*/ 0 w 250"/>
                    <a:gd name="T3" fmla="*/ 28 h 187"/>
                    <a:gd name="T4" fmla="*/ 64 w 250"/>
                    <a:gd name="T5" fmla="*/ 187 h 187"/>
                    <a:gd name="T6" fmla="*/ 250 w 250"/>
                    <a:gd name="T7" fmla="*/ 187 h 187"/>
                    <a:gd name="T8" fmla="*/ 250 w 250"/>
                    <a:gd name="T9" fmla="*/ 185 h 187"/>
                    <a:gd name="T10" fmla="*/ 157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157" y="0"/>
                      </a:moveTo>
                      <a:cubicBezTo>
                        <a:pt x="114" y="0"/>
                        <a:pt x="60" y="19"/>
                        <a:pt x="0" y="28"/>
                      </a:cubicBezTo>
                      <a:cubicBezTo>
                        <a:pt x="15" y="88"/>
                        <a:pt x="37" y="142"/>
                        <a:pt x="64" y="187"/>
                      </a:cubicBezTo>
                      <a:cubicBezTo>
                        <a:pt x="250" y="187"/>
                        <a:pt x="250" y="187"/>
                        <a:pt x="250" y="187"/>
                      </a:cubicBezTo>
                      <a:cubicBezTo>
                        <a:pt x="250" y="187"/>
                        <a:pt x="250" y="18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1" name="Freeform 248">
                  <a:extLst>
                    <a:ext uri="{FF2B5EF4-FFF2-40B4-BE49-F238E27FC236}">
                      <a16:creationId xmlns:a16="http://schemas.microsoft.com/office/drawing/2014/main" id="{ABB0C062-8850-4CC0-AD5C-894D78033022}"/>
                    </a:ext>
                  </a:extLst>
                </p:cNvPr>
                <p:cNvSpPr>
                  <a:spLocks/>
                </p:cNvSpPr>
                <p:nvPr/>
              </p:nvSpPr>
              <p:spPr bwMode="auto">
                <a:xfrm>
                  <a:off x="3118506" y="381150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2" name="Freeform 249">
                  <a:extLst>
                    <a:ext uri="{FF2B5EF4-FFF2-40B4-BE49-F238E27FC236}">
                      <a16:creationId xmlns:a16="http://schemas.microsoft.com/office/drawing/2014/main" id="{DAFF0E82-3FC4-4739-AD03-5BD37ECEE05F}"/>
                    </a:ext>
                  </a:extLst>
                </p:cNvPr>
                <p:cNvSpPr>
                  <a:spLocks/>
                </p:cNvSpPr>
                <p:nvPr/>
              </p:nvSpPr>
              <p:spPr bwMode="auto">
                <a:xfrm>
                  <a:off x="9114891" y="5794262"/>
                  <a:ext cx="346501" cy="259879"/>
                </a:xfrm>
                <a:custGeom>
                  <a:avLst/>
                  <a:gdLst>
                    <a:gd name="T0" fmla="*/ 94 w 250"/>
                    <a:gd name="T1" fmla="*/ 0 h 187"/>
                    <a:gd name="T2" fmla="*/ 0 w 250"/>
                    <a:gd name="T3" fmla="*/ 185 h 187"/>
                    <a:gd name="T4" fmla="*/ 0 w 250"/>
                    <a:gd name="T5" fmla="*/ 187 h 187"/>
                    <a:gd name="T6" fmla="*/ 186 w 250"/>
                    <a:gd name="T7" fmla="*/ 187 h 187"/>
                    <a:gd name="T8" fmla="*/ 250 w 250"/>
                    <a:gd name="T9" fmla="*/ 28 h 187"/>
                    <a:gd name="T10" fmla="*/ 94 w 250"/>
                    <a:gd name="T11" fmla="*/ 0 h 187"/>
                  </a:gdLst>
                  <a:ahLst/>
                  <a:cxnLst>
                    <a:cxn ang="0">
                      <a:pos x="T0" y="T1"/>
                    </a:cxn>
                    <a:cxn ang="0">
                      <a:pos x="T2" y="T3"/>
                    </a:cxn>
                    <a:cxn ang="0">
                      <a:pos x="T4" y="T5"/>
                    </a:cxn>
                    <a:cxn ang="0">
                      <a:pos x="T6" y="T7"/>
                    </a:cxn>
                    <a:cxn ang="0">
                      <a:pos x="T8" y="T9"/>
                    </a:cxn>
                    <a:cxn ang="0">
                      <a:pos x="T10" y="T11"/>
                    </a:cxn>
                  </a:cxnLst>
                  <a:rect l="0" t="0" r="r" b="b"/>
                  <a:pathLst>
                    <a:path w="250" h="187">
                      <a:moveTo>
                        <a:pt x="94" y="0"/>
                      </a:moveTo>
                      <a:cubicBezTo>
                        <a:pt x="36" y="0"/>
                        <a:pt x="0" y="36"/>
                        <a:pt x="0" y="185"/>
                      </a:cubicBezTo>
                      <a:cubicBezTo>
                        <a:pt x="0" y="186"/>
                        <a:pt x="0" y="187"/>
                        <a:pt x="0" y="187"/>
                      </a:cubicBezTo>
                      <a:cubicBezTo>
                        <a:pt x="186" y="187"/>
                        <a:pt x="186" y="187"/>
                        <a:pt x="186" y="187"/>
                      </a:cubicBezTo>
                      <a:cubicBezTo>
                        <a:pt x="213" y="142"/>
                        <a:pt x="235" y="88"/>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3" name="Freeform 250">
                  <a:extLst>
                    <a:ext uri="{FF2B5EF4-FFF2-40B4-BE49-F238E27FC236}">
                      <a16:creationId xmlns:a16="http://schemas.microsoft.com/office/drawing/2014/main" id="{F964140A-F160-42C4-BF85-68FD0BFA71B1}"/>
                    </a:ext>
                  </a:extLst>
                </p:cNvPr>
                <p:cNvSpPr>
                  <a:spLocks/>
                </p:cNvSpPr>
                <p:nvPr/>
              </p:nvSpPr>
              <p:spPr bwMode="auto">
                <a:xfrm>
                  <a:off x="5399633" y="3811508"/>
                  <a:ext cx="356129"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4" name="Freeform 251">
                  <a:extLst>
                    <a:ext uri="{FF2B5EF4-FFF2-40B4-BE49-F238E27FC236}">
                      <a16:creationId xmlns:a16="http://schemas.microsoft.com/office/drawing/2014/main" id="{A2E6814D-301B-4A37-8975-0B378445BE94}"/>
                    </a:ext>
                  </a:extLst>
                </p:cNvPr>
                <p:cNvSpPr>
                  <a:spLocks/>
                </p:cNvSpPr>
                <p:nvPr/>
              </p:nvSpPr>
              <p:spPr bwMode="auto">
                <a:xfrm>
                  <a:off x="4976132" y="381150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5" name="Freeform 252">
                  <a:extLst>
                    <a:ext uri="{FF2B5EF4-FFF2-40B4-BE49-F238E27FC236}">
                      <a16:creationId xmlns:a16="http://schemas.microsoft.com/office/drawing/2014/main" id="{E5A583FB-A385-4D94-BE46-6A1C77DE7773}"/>
                    </a:ext>
                  </a:extLst>
                </p:cNvPr>
                <p:cNvSpPr>
                  <a:spLocks/>
                </p:cNvSpPr>
                <p:nvPr/>
              </p:nvSpPr>
              <p:spPr bwMode="auto">
                <a:xfrm>
                  <a:off x="1260875" y="381150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6" name="Freeform 253">
                  <a:extLst>
                    <a:ext uri="{FF2B5EF4-FFF2-40B4-BE49-F238E27FC236}">
                      <a16:creationId xmlns:a16="http://schemas.microsoft.com/office/drawing/2014/main" id="{A10F6422-452C-487B-B7E3-733D6C178771}"/>
                    </a:ext>
                  </a:extLst>
                </p:cNvPr>
                <p:cNvSpPr>
                  <a:spLocks/>
                </p:cNvSpPr>
                <p:nvPr/>
              </p:nvSpPr>
              <p:spPr bwMode="auto">
                <a:xfrm>
                  <a:off x="770002"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7" name="Freeform 254">
                  <a:extLst>
                    <a:ext uri="{FF2B5EF4-FFF2-40B4-BE49-F238E27FC236}">
                      <a16:creationId xmlns:a16="http://schemas.microsoft.com/office/drawing/2014/main" id="{28F3F821-7FEC-4293-9166-420A48505274}"/>
                    </a:ext>
                  </a:extLst>
                </p:cNvPr>
                <p:cNvSpPr>
                  <a:spLocks/>
                </p:cNvSpPr>
                <p:nvPr/>
              </p:nvSpPr>
              <p:spPr bwMode="auto">
                <a:xfrm>
                  <a:off x="4475631" y="3811508"/>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8" name="Freeform 255">
                  <a:extLst>
                    <a:ext uri="{FF2B5EF4-FFF2-40B4-BE49-F238E27FC236}">
                      <a16:creationId xmlns:a16="http://schemas.microsoft.com/office/drawing/2014/main" id="{2E9CFB83-A02F-46C4-8446-8C6CC6CC5591}"/>
                    </a:ext>
                  </a:extLst>
                </p:cNvPr>
                <p:cNvSpPr>
                  <a:spLocks/>
                </p:cNvSpPr>
                <p:nvPr/>
              </p:nvSpPr>
              <p:spPr bwMode="auto">
                <a:xfrm>
                  <a:off x="4042508" y="3811508"/>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29" name="Freeform 256">
                  <a:extLst>
                    <a:ext uri="{FF2B5EF4-FFF2-40B4-BE49-F238E27FC236}">
                      <a16:creationId xmlns:a16="http://schemas.microsoft.com/office/drawing/2014/main" id="{7A7D310C-2558-40DF-AA3B-C41E72900B4B}"/>
                    </a:ext>
                  </a:extLst>
                </p:cNvPr>
                <p:cNvSpPr>
                  <a:spLocks/>
                </p:cNvSpPr>
                <p:nvPr/>
              </p:nvSpPr>
              <p:spPr bwMode="auto">
                <a:xfrm>
                  <a:off x="5871262" y="5293761"/>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0" name="Freeform 257">
                  <a:extLst>
                    <a:ext uri="{FF2B5EF4-FFF2-40B4-BE49-F238E27FC236}">
                      <a16:creationId xmlns:a16="http://schemas.microsoft.com/office/drawing/2014/main" id="{A98BBCF1-9BB2-40CB-BBB6-2C17134CB5EE}"/>
                    </a:ext>
                  </a:extLst>
                </p:cNvPr>
                <p:cNvSpPr>
                  <a:spLocks/>
                </p:cNvSpPr>
                <p:nvPr/>
              </p:nvSpPr>
              <p:spPr bwMode="auto">
                <a:xfrm>
                  <a:off x="7286137"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1" name="Freeform 258">
                  <a:extLst>
                    <a:ext uri="{FF2B5EF4-FFF2-40B4-BE49-F238E27FC236}">
                      <a16:creationId xmlns:a16="http://schemas.microsoft.com/office/drawing/2014/main" id="{C8D4D1DE-97C9-4666-9CF3-80D546594198}"/>
                    </a:ext>
                  </a:extLst>
                </p:cNvPr>
                <p:cNvSpPr>
                  <a:spLocks/>
                </p:cNvSpPr>
                <p:nvPr/>
              </p:nvSpPr>
              <p:spPr bwMode="auto">
                <a:xfrm>
                  <a:off x="6795264" y="5293761"/>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2" name="Freeform 259">
                  <a:extLst>
                    <a:ext uri="{FF2B5EF4-FFF2-40B4-BE49-F238E27FC236}">
                      <a16:creationId xmlns:a16="http://schemas.microsoft.com/office/drawing/2014/main" id="{4E9E9B8D-8C85-43FF-882E-7CDF3AADFFF2}"/>
                    </a:ext>
                  </a:extLst>
                </p:cNvPr>
                <p:cNvSpPr>
                  <a:spLocks/>
                </p:cNvSpPr>
                <p:nvPr/>
              </p:nvSpPr>
              <p:spPr bwMode="auto">
                <a:xfrm>
                  <a:off x="7719266" y="5293761"/>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3" name="Freeform 260">
                  <a:extLst>
                    <a:ext uri="{FF2B5EF4-FFF2-40B4-BE49-F238E27FC236}">
                      <a16:creationId xmlns:a16="http://schemas.microsoft.com/office/drawing/2014/main" id="{8B0B2294-E7C0-46DF-AB0F-4ADDF3741236}"/>
                    </a:ext>
                  </a:extLst>
                </p:cNvPr>
                <p:cNvSpPr>
                  <a:spLocks/>
                </p:cNvSpPr>
                <p:nvPr/>
              </p:nvSpPr>
              <p:spPr bwMode="auto">
                <a:xfrm>
                  <a:off x="8210139" y="5293761"/>
                  <a:ext cx="356129"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4" name="Freeform 261">
                  <a:extLst>
                    <a:ext uri="{FF2B5EF4-FFF2-40B4-BE49-F238E27FC236}">
                      <a16:creationId xmlns:a16="http://schemas.microsoft.com/office/drawing/2014/main" id="{D35B88E1-42C0-47C1-8583-BD83AF30BA44}"/>
                    </a:ext>
                  </a:extLst>
                </p:cNvPr>
                <p:cNvSpPr>
                  <a:spLocks/>
                </p:cNvSpPr>
                <p:nvPr/>
              </p:nvSpPr>
              <p:spPr bwMode="auto">
                <a:xfrm>
                  <a:off x="6362135"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5" name="Freeform 262">
                  <a:extLst>
                    <a:ext uri="{FF2B5EF4-FFF2-40B4-BE49-F238E27FC236}">
                      <a16:creationId xmlns:a16="http://schemas.microsoft.com/office/drawing/2014/main" id="{D6C9E280-5F64-408C-B86F-2A7EAF569D3A}"/>
                    </a:ext>
                  </a:extLst>
                </p:cNvPr>
                <p:cNvSpPr>
                  <a:spLocks/>
                </p:cNvSpPr>
                <p:nvPr/>
              </p:nvSpPr>
              <p:spPr bwMode="auto">
                <a:xfrm>
                  <a:off x="8643268" y="5293761"/>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6" name="Freeform 263">
                  <a:extLst>
                    <a:ext uri="{FF2B5EF4-FFF2-40B4-BE49-F238E27FC236}">
                      <a16:creationId xmlns:a16="http://schemas.microsoft.com/office/drawing/2014/main" id="{1A25C85C-7D1B-4648-8039-769F3021188C}"/>
                    </a:ext>
                  </a:extLst>
                </p:cNvPr>
                <p:cNvSpPr>
                  <a:spLocks/>
                </p:cNvSpPr>
                <p:nvPr/>
              </p:nvSpPr>
              <p:spPr bwMode="auto">
                <a:xfrm>
                  <a:off x="10500894" y="5293761"/>
                  <a:ext cx="192500" cy="462001"/>
                </a:xfrm>
                <a:custGeom>
                  <a:avLst/>
                  <a:gdLst>
                    <a:gd name="T0" fmla="*/ 94 w 138"/>
                    <a:gd name="T1" fmla="*/ 0 h 329"/>
                    <a:gd name="T2" fmla="*/ 0 w 138"/>
                    <a:gd name="T3" fmla="*/ 185 h 329"/>
                    <a:gd name="T4" fmla="*/ 12 w 138"/>
                    <a:gd name="T5" fmla="*/ 329 h 329"/>
                    <a:gd name="T6" fmla="*/ 138 w 138"/>
                    <a:gd name="T7" fmla="*/ 252 h 329"/>
                    <a:gd name="T8" fmla="*/ 138 w 138"/>
                    <a:gd name="T9" fmla="*/ 5 h 329"/>
                    <a:gd name="T10" fmla="*/ 94 w 138"/>
                    <a:gd name="T11" fmla="*/ 0 h 329"/>
                  </a:gdLst>
                  <a:ahLst/>
                  <a:cxnLst>
                    <a:cxn ang="0">
                      <a:pos x="T0" y="T1"/>
                    </a:cxn>
                    <a:cxn ang="0">
                      <a:pos x="T2" y="T3"/>
                    </a:cxn>
                    <a:cxn ang="0">
                      <a:pos x="T4" y="T5"/>
                    </a:cxn>
                    <a:cxn ang="0">
                      <a:pos x="T6" y="T7"/>
                    </a:cxn>
                    <a:cxn ang="0">
                      <a:pos x="T8" y="T9"/>
                    </a:cxn>
                    <a:cxn ang="0">
                      <a:pos x="T10" y="T11"/>
                    </a:cxn>
                  </a:cxnLst>
                  <a:rect l="0" t="0" r="r" b="b"/>
                  <a:pathLst>
                    <a:path w="138" h="329">
                      <a:moveTo>
                        <a:pt x="94" y="0"/>
                      </a:moveTo>
                      <a:cubicBezTo>
                        <a:pt x="36" y="0"/>
                        <a:pt x="0" y="36"/>
                        <a:pt x="0" y="185"/>
                      </a:cubicBezTo>
                      <a:cubicBezTo>
                        <a:pt x="0" y="236"/>
                        <a:pt x="4" y="284"/>
                        <a:pt x="12" y="329"/>
                      </a:cubicBezTo>
                      <a:cubicBezTo>
                        <a:pt x="58" y="319"/>
                        <a:pt x="101" y="292"/>
                        <a:pt x="138" y="252"/>
                      </a:cubicBezTo>
                      <a:cubicBezTo>
                        <a:pt x="138" y="5"/>
                        <a:pt x="138" y="5"/>
                        <a:pt x="138" y="5"/>
                      </a:cubicBezTo>
                      <a:cubicBezTo>
                        <a:pt x="122" y="2"/>
                        <a:pt x="10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7" name="Freeform 264">
                  <a:extLst>
                    <a:ext uri="{FF2B5EF4-FFF2-40B4-BE49-F238E27FC236}">
                      <a16:creationId xmlns:a16="http://schemas.microsoft.com/office/drawing/2014/main" id="{61FC17D4-D01D-4A6D-8123-C65B6D264467}"/>
                    </a:ext>
                  </a:extLst>
                </p:cNvPr>
                <p:cNvSpPr>
                  <a:spLocks/>
                </p:cNvSpPr>
                <p:nvPr/>
              </p:nvSpPr>
              <p:spPr bwMode="auto">
                <a:xfrm>
                  <a:off x="10067771"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8" name="Freeform 265">
                  <a:extLst>
                    <a:ext uri="{FF2B5EF4-FFF2-40B4-BE49-F238E27FC236}">
                      <a16:creationId xmlns:a16="http://schemas.microsoft.com/office/drawing/2014/main" id="{8E65468C-A135-433A-90EA-578BB81EC09F}"/>
                    </a:ext>
                  </a:extLst>
                </p:cNvPr>
                <p:cNvSpPr>
                  <a:spLocks/>
                </p:cNvSpPr>
                <p:nvPr/>
              </p:nvSpPr>
              <p:spPr bwMode="auto">
                <a:xfrm>
                  <a:off x="5438133" y="5293761"/>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39" name="Freeform 266">
                  <a:extLst>
                    <a:ext uri="{FF2B5EF4-FFF2-40B4-BE49-F238E27FC236}">
                      <a16:creationId xmlns:a16="http://schemas.microsoft.com/office/drawing/2014/main" id="{D1DD8DF9-9636-41DE-8159-619D98EEA498}"/>
                    </a:ext>
                  </a:extLst>
                </p:cNvPr>
                <p:cNvSpPr>
                  <a:spLocks/>
                </p:cNvSpPr>
                <p:nvPr/>
              </p:nvSpPr>
              <p:spPr bwMode="auto">
                <a:xfrm>
                  <a:off x="9143769"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0" name="Freeform 267">
                  <a:extLst>
                    <a:ext uri="{FF2B5EF4-FFF2-40B4-BE49-F238E27FC236}">
                      <a16:creationId xmlns:a16="http://schemas.microsoft.com/office/drawing/2014/main" id="{625C7A19-FC44-4CE2-BAE5-82DE37BD0CC6}"/>
                    </a:ext>
                  </a:extLst>
                </p:cNvPr>
                <p:cNvSpPr>
                  <a:spLocks/>
                </p:cNvSpPr>
                <p:nvPr/>
              </p:nvSpPr>
              <p:spPr bwMode="auto">
                <a:xfrm>
                  <a:off x="9576892" y="5293761"/>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1" name="Freeform 268">
                  <a:extLst>
                    <a:ext uri="{FF2B5EF4-FFF2-40B4-BE49-F238E27FC236}">
                      <a16:creationId xmlns:a16="http://schemas.microsoft.com/office/drawing/2014/main" id="{558D3489-5D0C-4C1F-92D7-8736FFFE11FE}"/>
                    </a:ext>
                  </a:extLst>
                </p:cNvPr>
                <p:cNvSpPr>
                  <a:spLocks/>
                </p:cNvSpPr>
                <p:nvPr/>
              </p:nvSpPr>
              <p:spPr bwMode="auto">
                <a:xfrm>
                  <a:off x="1232003" y="5293761"/>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2" name="Freeform 269">
                  <a:extLst>
                    <a:ext uri="{FF2B5EF4-FFF2-40B4-BE49-F238E27FC236}">
                      <a16:creationId xmlns:a16="http://schemas.microsoft.com/office/drawing/2014/main" id="{95A56BC4-FC56-44D2-895E-020C5D8D395A}"/>
                    </a:ext>
                  </a:extLst>
                </p:cNvPr>
                <p:cNvSpPr>
                  <a:spLocks/>
                </p:cNvSpPr>
                <p:nvPr/>
              </p:nvSpPr>
              <p:spPr bwMode="auto">
                <a:xfrm>
                  <a:off x="1732504"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3" name="Freeform 270">
                  <a:extLst>
                    <a:ext uri="{FF2B5EF4-FFF2-40B4-BE49-F238E27FC236}">
                      <a16:creationId xmlns:a16="http://schemas.microsoft.com/office/drawing/2014/main" id="{91B735B1-CEC4-4A48-B4B9-22C3CB290D3A}"/>
                    </a:ext>
                  </a:extLst>
                </p:cNvPr>
                <p:cNvSpPr>
                  <a:spLocks/>
                </p:cNvSpPr>
                <p:nvPr/>
              </p:nvSpPr>
              <p:spPr bwMode="auto">
                <a:xfrm>
                  <a:off x="0" y="5293761"/>
                  <a:ext cx="221378" cy="462001"/>
                </a:xfrm>
                <a:custGeom>
                  <a:avLst/>
                  <a:gdLst>
                    <a:gd name="T0" fmla="*/ 67 w 160"/>
                    <a:gd name="T1" fmla="*/ 0 h 329"/>
                    <a:gd name="T2" fmla="*/ 0 w 160"/>
                    <a:gd name="T3" fmla="*/ 9 h 329"/>
                    <a:gd name="T4" fmla="*/ 0 w 160"/>
                    <a:gd name="T5" fmla="*/ 225 h 329"/>
                    <a:gd name="T6" fmla="*/ 149 w 160"/>
                    <a:gd name="T7" fmla="*/ 329 h 329"/>
                    <a:gd name="T8" fmla="*/ 160 w 160"/>
                    <a:gd name="T9" fmla="*/ 185 h 329"/>
                    <a:gd name="T10" fmla="*/ 67 w 160"/>
                    <a:gd name="T11" fmla="*/ 0 h 329"/>
                  </a:gdLst>
                  <a:ahLst/>
                  <a:cxnLst>
                    <a:cxn ang="0">
                      <a:pos x="T0" y="T1"/>
                    </a:cxn>
                    <a:cxn ang="0">
                      <a:pos x="T2" y="T3"/>
                    </a:cxn>
                    <a:cxn ang="0">
                      <a:pos x="T4" y="T5"/>
                    </a:cxn>
                    <a:cxn ang="0">
                      <a:pos x="T6" y="T7"/>
                    </a:cxn>
                    <a:cxn ang="0">
                      <a:pos x="T8" y="T9"/>
                    </a:cxn>
                    <a:cxn ang="0">
                      <a:pos x="T10" y="T11"/>
                    </a:cxn>
                  </a:cxnLst>
                  <a:rect l="0" t="0" r="r" b="b"/>
                  <a:pathLst>
                    <a:path w="160" h="329">
                      <a:moveTo>
                        <a:pt x="67" y="0"/>
                      </a:moveTo>
                      <a:cubicBezTo>
                        <a:pt x="47" y="0"/>
                        <a:pt x="24" y="4"/>
                        <a:pt x="0" y="9"/>
                      </a:cubicBezTo>
                      <a:cubicBezTo>
                        <a:pt x="0" y="225"/>
                        <a:pt x="0" y="225"/>
                        <a:pt x="0" y="225"/>
                      </a:cubicBezTo>
                      <a:cubicBezTo>
                        <a:pt x="42" y="280"/>
                        <a:pt x="93" y="316"/>
                        <a:pt x="149" y="329"/>
                      </a:cubicBezTo>
                      <a:cubicBezTo>
                        <a:pt x="156" y="284"/>
                        <a:pt x="160" y="236"/>
                        <a:pt x="160" y="185"/>
                      </a:cubicBezTo>
                      <a:cubicBezTo>
                        <a:pt x="160" y="36"/>
                        <a:pt x="124" y="0"/>
                        <a:pt x="6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4" name="Freeform 271">
                  <a:extLst>
                    <a:ext uri="{FF2B5EF4-FFF2-40B4-BE49-F238E27FC236}">
                      <a16:creationId xmlns:a16="http://schemas.microsoft.com/office/drawing/2014/main" id="{81301AE2-9A15-4877-881F-EDB3D9D12122}"/>
                    </a:ext>
                  </a:extLst>
                </p:cNvPr>
                <p:cNvSpPr>
                  <a:spLocks/>
                </p:cNvSpPr>
                <p:nvPr/>
              </p:nvSpPr>
              <p:spPr bwMode="auto">
                <a:xfrm>
                  <a:off x="2156004" y="5293761"/>
                  <a:ext cx="356129"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5" name="Freeform 272">
                  <a:extLst>
                    <a:ext uri="{FF2B5EF4-FFF2-40B4-BE49-F238E27FC236}">
                      <a16:creationId xmlns:a16="http://schemas.microsoft.com/office/drawing/2014/main" id="{CAC72927-DCE0-48AE-AEEB-210BD6EB728D}"/>
                    </a:ext>
                  </a:extLst>
                </p:cNvPr>
                <p:cNvSpPr>
                  <a:spLocks/>
                </p:cNvSpPr>
                <p:nvPr/>
              </p:nvSpPr>
              <p:spPr bwMode="auto">
                <a:xfrm>
                  <a:off x="308001" y="5293761"/>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6" name="Freeform 273">
                  <a:extLst>
                    <a:ext uri="{FF2B5EF4-FFF2-40B4-BE49-F238E27FC236}">
                      <a16:creationId xmlns:a16="http://schemas.microsoft.com/office/drawing/2014/main" id="{AEEF1103-5F07-489F-A222-A873A3296329}"/>
                    </a:ext>
                  </a:extLst>
                </p:cNvPr>
                <p:cNvSpPr>
                  <a:spLocks/>
                </p:cNvSpPr>
                <p:nvPr/>
              </p:nvSpPr>
              <p:spPr bwMode="auto">
                <a:xfrm>
                  <a:off x="798874"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7" name="Freeform 274">
                  <a:extLst>
                    <a:ext uri="{FF2B5EF4-FFF2-40B4-BE49-F238E27FC236}">
                      <a16:creationId xmlns:a16="http://schemas.microsoft.com/office/drawing/2014/main" id="{08BC63DA-DEAA-4632-A8DB-6D2E5476B9F1}"/>
                    </a:ext>
                  </a:extLst>
                </p:cNvPr>
                <p:cNvSpPr>
                  <a:spLocks/>
                </p:cNvSpPr>
                <p:nvPr/>
              </p:nvSpPr>
              <p:spPr bwMode="auto">
                <a:xfrm>
                  <a:off x="4013630" y="5293761"/>
                  <a:ext cx="346501" cy="462001"/>
                </a:xfrm>
                <a:custGeom>
                  <a:avLst/>
                  <a:gdLst>
                    <a:gd name="T0" fmla="*/ 94 w 251"/>
                    <a:gd name="T1" fmla="*/ 0 h 329"/>
                    <a:gd name="T2" fmla="*/ 0 w 251"/>
                    <a:gd name="T3" fmla="*/ 185 h 329"/>
                    <a:gd name="T4" fmla="*/ 12 w 251"/>
                    <a:gd name="T5" fmla="*/ 329 h 329"/>
                    <a:gd name="T6" fmla="*/ 251 w 251"/>
                    <a:gd name="T7" fmla="*/ 28 h 329"/>
                    <a:gd name="T8" fmla="*/ 94 w 251"/>
                    <a:gd name="T9" fmla="*/ 0 h 329"/>
                  </a:gdLst>
                  <a:ahLst/>
                  <a:cxnLst>
                    <a:cxn ang="0">
                      <a:pos x="T0" y="T1"/>
                    </a:cxn>
                    <a:cxn ang="0">
                      <a:pos x="T2" y="T3"/>
                    </a:cxn>
                    <a:cxn ang="0">
                      <a:pos x="T4" y="T5"/>
                    </a:cxn>
                    <a:cxn ang="0">
                      <a:pos x="T6" y="T7"/>
                    </a:cxn>
                    <a:cxn ang="0">
                      <a:pos x="T8" y="T9"/>
                    </a:cxn>
                  </a:cxnLst>
                  <a:rect l="0" t="0" r="r" b="b"/>
                  <a:pathLst>
                    <a:path w="251" h="329">
                      <a:moveTo>
                        <a:pt x="94" y="0"/>
                      </a:moveTo>
                      <a:cubicBezTo>
                        <a:pt x="36" y="0"/>
                        <a:pt x="0" y="36"/>
                        <a:pt x="0" y="185"/>
                      </a:cubicBezTo>
                      <a:cubicBezTo>
                        <a:pt x="0" y="236"/>
                        <a:pt x="5" y="284"/>
                        <a:pt x="12" y="329"/>
                      </a:cubicBezTo>
                      <a:cubicBezTo>
                        <a:pt x="120" y="305"/>
                        <a:pt x="210" y="191"/>
                        <a:pt x="251" y="28"/>
                      </a:cubicBezTo>
                      <a:cubicBezTo>
                        <a:pt x="191" y="19"/>
                        <a:pt x="137"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8" name="Freeform 275">
                  <a:extLst>
                    <a:ext uri="{FF2B5EF4-FFF2-40B4-BE49-F238E27FC236}">
                      <a16:creationId xmlns:a16="http://schemas.microsoft.com/office/drawing/2014/main" id="{140AE29C-CD8A-484E-B74B-D4ABB458AF20}"/>
                    </a:ext>
                  </a:extLst>
                </p:cNvPr>
                <p:cNvSpPr>
                  <a:spLocks/>
                </p:cNvSpPr>
                <p:nvPr/>
              </p:nvSpPr>
              <p:spPr bwMode="auto">
                <a:xfrm>
                  <a:off x="4504509"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49" name="Freeform 276">
                  <a:extLst>
                    <a:ext uri="{FF2B5EF4-FFF2-40B4-BE49-F238E27FC236}">
                      <a16:creationId xmlns:a16="http://schemas.microsoft.com/office/drawing/2014/main" id="{AA1E9945-F2FE-4111-8544-09DF285A5076}"/>
                    </a:ext>
                  </a:extLst>
                </p:cNvPr>
                <p:cNvSpPr>
                  <a:spLocks/>
                </p:cNvSpPr>
                <p:nvPr/>
              </p:nvSpPr>
              <p:spPr bwMode="auto">
                <a:xfrm>
                  <a:off x="4937632" y="5293761"/>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50" name="Freeform 277">
                  <a:extLst>
                    <a:ext uri="{FF2B5EF4-FFF2-40B4-BE49-F238E27FC236}">
                      <a16:creationId xmlns:a16="http://schemas.microsoft.com/office/drawing/2014/main" id="{6CADBB55-5745-430C-B10C-D98EBB75170E}"/>
                    </a:ext>
                  </a:extLst>
                </p:cNvPr>
                <p:cNvSpPr>
                  <a:spLocks/>
                </p:cNvSpPr>
                <p:nvPr/>
              </p:nvSpPr>
              <p:spPr bwMode="auto">
                <a:xfrm>
                  <a:off x="2656505" y="5293761"/>
                  <a:ext cx="346501" cy="462001"/>
                </a:xfrm>
                <a:custGeom>
                  <a:avLst/>
                  <a:gdLst>
                    <a:gd name="T0" fmla="*/ 157 w 250"/>
                    <a:gd name="T1" fmla="*/ 0 h 329"/>
                    <a:gd name="T2" fmla="*/ 0 w 250"/>
                    <a:gd name="T3" fmla="*/ 28 h 329"/>
                    <a:gd name="T4" fmla="*/ 239 w 250"/>
                    <a:gd name="T5" fmla="*/ 329 h 329"/>
                    <a:gd name="T6" fmla="*/ 250 w 250"/>
                    <a:gd name="T7" fmla="*/ 185 h 329"/>
                    <a:gd name="T8" fmla="*/ 157 w 250"/>
                    <a:gd name="T9" fmla="*/ 0 h 329"/>
                  </a:gdLst>
                  <a:ahLst/>
                  <a:cxnLst>
                    <a:cxn ang="0">
                      <a:pos x="T0" y="T1"/>
                    </a:cxn>
                    <a:cxn ang="0">
                      <a:pos x="T2" y="T3"/>
                    </a:cxn>
                    <a:cxn ang="0">
                      <a:pos x="T4" y="T5"/>
                    </a:cxn>
                    <a:cxn ang="0">
                      <a:pos x="T6" y="T7"/>
                    </a:cxn>
                    <a:cxn ang="0">
                      <a:pos x="T8" y="T9"/>
                    </a:cxn>
                  </a:cxnLst>
                  <a:rect l="0" t="0" r="r" b="b"/>
                  <a:pathLst>
                    <a:path w="250" h="329">
                      <a:moveTo>
                        <a:pt x="157" y="0"/>
                      </a:moveTo>
                      <a:cubicBezTo>
                        <a:pt x="114" y="0"/>
                        <a:pt x="60" y="19"/>
                        <a:pt x="0" y="28"/>
                      </a:cubicBezTo>
                      <a:cubicBezTo>
                        <a:pt x="41" y="191"/>
                        <a:pt x="130" y="305"/>
                        <a:pt x="239" y="329"/>
                      </a:cubicBezTo>
                      <a:cubicBezTo>
                        <a:pt x="246" y="284"/>
                        <a:pt x="250" y="236"/>
                        <a:pt x="250" y="185"/>
                      </a:cubicBezTo>
                      <a:cubicBezTo>
                        <a:pt x="250" y="36"/>
                        <a:pt x="214" y="0"/>
                        <a:pt x="157"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51" name="Freeform 278">
                  <a:extLst>
                    <a:ext uri="{FF2B5EF4-FFF2-40B4-BE49-F238E27FC236}">
                      <a16:creationId xmlns:a16="http://schemas.microsoft.com/office/drawing/2014/main" id="{BFF9D9B3-ECEC-4B90-8168-4B7B68F0EC92}"/>
                    </a:ext>
                  </a:extLst>
                </p:cNvPr>
                <p:cNvSpPr>
                  <a:spLocks/>
                </p:cNvSpPr>
                <p:nvPr/>
              </p:nvSpPr>
              <p:spPr bwMode="auto">
                <a:xfrm>
                  <a:off x="3580507" y="5293761"/>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52" name="Freeform 279">
                  <a:extLst>
                    <a:ext uri="{FF2B5EF4-FFF2-40B4-BE49-F238E27FC236}">
                      <a16:creationId xmlns:a16="http://schemas.microsoft.com/office/drawing/2014/main" id="{BBAEF0C4-AF76-4B9C-A7CB-C0E367C16623}"/>
                    </a:ext>
                  </a:extLst>
                </p:cNvPr>
                <p:cNvSpPr>
                  <a:spLocks/>
                </p:cNvSpPr>
                <p:nvPr/>
              </p:nvSpPr>
              <p:spPr bwMode="auto">
                <a:xfrm>
                  <a:off x="3089628" y="5293761"/>
                  <a:ext cx="346501" cy="462001"/>
                </a:xfrm>
                <a:custGeom>
                  <a:avLst/>
                  <a:gdLst>
                    <a:gd name="T0" fmla="*/ 94 w 250"/>
                    <a:gd name="T1" fmla="*/ 0 h 329"/>
                    <a:gd name="T2" fmla="*/ 0 w 250"/>
                    <a:gd name="T3" fmla="*/ 185 h 329"/>
                    <a:gd name="T4" fmla="*/ 12 w 250"/>
                    <a:gd name="T5" fmla="*/ 329 h 329"/>
                    <a:gd name="T6" fmla="*/ 250 w 250"/>
                    <a:gd name="T7" fmla="*/ 28 h 329"/>
                    <a:gd name="T8" fmla="*/ 94 w 250"/>
                    <a:gd name="T9" fmla="*/ 0 h 329"/>
                  </a:gdLst>
                  <a:ahLst/>
                  <a:cxnLst>
                    <a:cxn ang="0">
                      <a:pos x="T0" y="T1"/>
                    </a:cxn>
                    <a:cxn ang="0">
                      <a:pos x="T2" y="T3"/>
                    </a:cxn>
                    <a:cxn ang="0">
                      <a:pos x="T4" y="T5"/>
                    </a:cxn>
                    <a:cxn ang="0">
                      <a:pos x="T6" y="T7"/>
                    </a:cxn>
                    <a:cxn ang="0">
                      <a:pos x="T8" y="T9"/>
                    </a:cxn>
                  </a:cxnLst>
                  <a:rect l="0" t="0" r="r" b="b"/>
                  <a:pathLst>
                    <a:path w="250" h="329">
                      <a:moveTo>
                        <a:pt x="94" y="0"/>
                      </a:moveTo>
                      <a:cubicBezTo>
                        <a:pt x="36" y="0"/>
                        <a:pt x="0" y="36"/>
                        <a:pt x="0" y="185"/>
                      </a:cubicBezTo>
                      <a:cubicBezTo>
                        <a:pt x="0" y="236"/>
                        <a:pt x="4" y="284"/>
                        <a:pt x="12" y="329"/>
                      </a:cubicBezTo>
                      <a:cubicBezTo>
                        <a:pt x="120" y="305"/>
                        <a:pt x="210" y="191"/>
                        <a:pt x="250" y="28"/>
                      </a:cubicBezTo>
                      <a:cubicBezTo>
                        <a:pt x="190" y="19"/>
                        <a:pt x="136" y="0"/>
                        <a:pt x="94"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53" name="Freeform 280">
                  <a:extLst>
                    <a:ext uri="{FF2B5EF4-FFF2-40B4-BE49-F238E27FC236}">
                      <a16:creationId xmlns:a16="http://schemas.microsoft.com/office/drawing/2014/main" id="{F8EEE1FF-D932-44E8-9AF0-1C6833BAD941}"/>
                    </a:ext>
                  </a:extLst>
                </p:cNvPr>
                <p:cNvSpPr>
                  <a:spLocks/>
                </p:cNvSpPr>
                <p:nvPr/>
              </p:nvSpPr>
              <p:spPr bwMode="auto">
                <a:xfrm>
                  <a:off x="336873" y="3811508"/>
                  <a:ext cx="346501" cy="462001"/>
                </a:xfrm>
                <a:custGeom>
                  <a:avLst/>
                  <a:gdLst>
                    <a:gd name="T0" fmla="*/ 156 w 250"/>
                    <a:gd name="T1" fmla="*/ 0 h 329"/>
                    <a:gd name="T2" fmla="*/ 0 w 250"/>
                    <a:gd name="T3" fmla="*/ 28 h 329"/>
                    <a:gd name="T4" fmla="*/ 238 w 250"/>
                    <a:gd name="T5" fmla="*/ 329 h 329"/>
                    <a:gd name="T6" fmla="*/ 250 w 250"/>
                    <a:gd name="T7" fmla="*/ 185 h 329"/>
                    <a:gd name="T8" fmla="*/ 156 w 250"/>
                    <a:gd name="T9" fmla="*/ 0 h 329"/>
                  </a:gdLst>
                  <a:ahLst/>
                  <a:cxnLst>
                    <a:cxn ang="0">
                      <a:pos x="T0" y="T1"/>
                    </a:cxn>
                    <a:cxn ang="0">
                      <a:pos x="T2" y="T3"/>
                    </a:cxn>
                    <a:cxn ang="0">
                      <a:pos x="T4" y="T5"/>
                    </a:cxn>
                    <a:cxn ang="0">
                      <a:pos x="T6" y="T7"/>
                    </a:cxn>
                    <a:cxn ang="0">
                      <a:pos x="T8" y="T9"/>
                    </a:cxn>
                  </a:cxnLst>
                  <a:rect l="0" t="0" r="r" b="b"/>
                  <a:pathLst>
                    <a:path w="250" h="329">
                      <a:moveTo>
                        <a:pt x="156" y="0"/>
                      </a:moveTo>
                      <a:cubicBezTo>
                        <a:pt x="114" y="0"/>
                        <a:pt x="60" y="19"/>
                        <a:pt x="0" y="28"/>
                      </a:cubicBezTo>
                      <a:cubicBezTo>
                        <a:pt x="40" y="191"/>
                        <a:pt x="130" y="305"/>
                        <a:pt x="238" y="329"/>
                      </a:cubicBezTo>
                      <a:cubicBezTo>
                        <a:pt x="246" y="284"/>
                        <a:pt x="250" y="236"/>
                        <a:pt x="250" y="185"/>
                      </a:cubicBezTo>
                      <a:cubicBezTo>
                        <a:pt x="250" y="36"/>
                        <a:pt x="214" y="0"/>
                        <a:pt x="156"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sp>
              <p:nvSpPr>
                <p:cNvPr id="154" name="Freeform 281">
                  <a:extLst>
                    <a:ext uri="{FF2B5EF4-FFF2-40B4-BE49-F238E27FC236}">
                      <a16:creationId xmlns:a16="http://schemas.microsoft.com/office/drawing/2014/main" id="{B87FB1C4-A373-4C71-A483-010AB76072D4}"/>
                    </a:ext>
                  </a:extLst>
                </p:cNvPr>
                <p:cNvSpPr>
                  <a:spLocks/>
                </p:cNvSpPr>
                <p:nvPr/>
              </p:nvSpPr>
              <p:spPr bwMode="auto">
                <a:xfrm>
                  <a:off x="0" y="3811508"/>
                  <a:ext cx="192500" cy="385001"/>
                </a:xfrm>
                <a:custGeom>
                  <a:avLst/>
                  <a:gdLst>
                    <a:gd name="T0" fmla="*/ 0 w 138"/>
                    <a:gd name="T1" fmla="*/ 0 h 276"/>
                    <a:gd name="T2" fmla="*/ 0 w 138"/>
                    <a:gd name="T3" fmla="*/ 276 h 276"/>
                    <a:gd name="T4" fmla="*/ 138 w 138"/>
                    <a:gd name="T5" fmla="*/ 27 h 276"/>
                    <a:gd name="T6" fmla="*/ 0 w 138"/>
                    <a:gd name="T7" fmla="*/ 0 h 276"/>
                  </a:gdLst>
                  <a:ahLst/>
                  <a:cxnLst>
                    <a:cxn ang="0">
                      <a:pos x="T0" y="T1"/>
                    </a:cxn>
                    <a:cxn ang="0">
                      <a:pos x="T2" y="T3"/>
                    </a:cxn>
                    <a:cxn ang="0">
                      <a:pos x="T4" y="T5"/>
                    </a:cxn>
                    <a:cxn ang="0">
                      <a:pos x="T6" y="T7"/>
                    </a:cxn>
                  </a:cxnLst>
                  <a:rect l="0" t="0" r="r" b="b"/>
                  <a:pathLst>
                    <a:path w="138" h="276">
                      <a:moveTo>
                        <a:pt x="0" y="0"/>
                      </a:moveTo>
                      <a:cubicBezTo>
                        <a:pt x="0" y="276"/>
                        <a:pt x="0" y="276"/>
                        <a:pt x="0" y="276"/>
                      </a:cubicBezTo>
                      <a:cubicBezTo>
                        <a:pt x="62" y="223"/>
                        <a:pt x="111" y="136"/>
                        <a:pt x="138" y="27"/>
                      </a:cubicBezTo>
                      <a:cubicBezTo>
                        <a:pt x="86" y="20"/>
                        <a:pt x="39" y="4"/>
                        <a:pt x="0" y="0"/>
                      </a:cubicBezTo>
                    </a:path>
                  </a:pathLst>
                </a:custGeom>
                <a:solidFill>
                  <a:srgbClr val="B7CEE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13" name="Rectangle 6"/>
              <p:cNvSpPr>
                <a:spLocks noChangeArrowheads="1"/>
              </p:cNvSpPr>
              <p:nvPr userDrawn="1"/>
            </p:nvSpPr>
            <p:spPr bwMode="auto">
              <a:xfrm>
                <a:off x="0" y="0"/>
                <a:ext cx="10729227" cy="60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sp>
        <p:nvSpPr>
          <p:cNvPr id="2" name="Rubrik 1"/>
          <p:cNvSpPr>
            <a:spLocks noGrp="1"/>
          </p:cNvSpPr>
          <p:nvPr userDrawn="1">
            <p:ph type="ctrTitle" hasCustomPrompt="1"/>
          </p:nvPr>
        </p:nvSpPr>
        <p:spPr>
          <a:xfrm>
            <a:off x="812592" y="1422871"/>
            <a:ext cx="9089390" cy="965767"/>
          </a:xfrm>
        </p:spPr>
        <p:txBody>
          <a:bodyPr anchor="ctr"/>
          <a:lstStyle>
            <a:lvl1pPr algn="ctr">
              <a:lnSpc>
                <a:spcPts val="6000"/>
              </a:lnSpc>
              <a:defRPr sz="5600">
                <a:solidFill>
                  <a:schemeClr val="bg1"/>
                </a:solidFill>
              </a:defRPr>
            </a:lvl1pPr>
          </a:lstStyle>
          <a:p>
            <a:r>
              <a:rPr lang="sv-SE" dirty="0"/>
              <a:t>Text</a:t>
            </a:r>
          </a:p>
        </p:txBody>
      </p:sp>
    </p:spTree>
    <p:extLst>
      <p:ext uri="{BB962C8B-B14F-4D97-AF65-F5344CB8AC3E}">
        <p14:creationId xmlns:p14="http://schemas.microsoft.com/office/powerpoint/2010/main" val="369979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ransparent textplatta och bild">
    <p:spTree>
      <p:nvGrpSpPr>
        <p:cNvPr id="1" name=""/>
        <p:cNvGrpSpPr/>
        <p:nvPr/>
      </p:nvGrpSpPr>
      <p:grpSpPr>
        <a:xfrm>
          <a:off x="0" y="0"/>
          <a:ext cx="0" cy="0"/>
          <a:chOff x="0" y="0"/>
          <a:chExt cx="0" cy="0"/>
        </a:xfrm>
      </p:grpSpPr>
      <p:sp>
        <p:nvSpPr>
          <p:cNvPr id="8" name="Platshållare för bild 4"/>
          <p:cNvSpPr>
            <a:spLocks noGrp="1"/>
          </p:cNvSpPr>
          <p:nvPr>
            <p:ph type="pic" sz="quarter" idx="10"/>
          </p:nvPr>
        </p:nvSpPr>
        <p:spPr>
          <a:xfrm>
            <a:off x="0" y="954538"/>
            <a:ext cx="10693400" cy="5057326"/>
          </a:xfrm>
          <a:solidFill>
            <a:schemeClr val="accent2"/>
          </a:solidFill>
        </p:spPr>
        <p:txBody>
          <a:bodyPr tIns="1044000"/>
          <a:lstStyle>
            <a:lvl1pPr marL="0" indent="0" algn="ctr">
              <a:buFontTx/>
              <a:buNone/>
              <a:defRPr/>
            </a:lvl1pPr>
          </a:lstStyle>
          <a:p>
            <a:r>
              <a:rPr lang="sv-SE" smtClean="0"/>
              <a:t>Klicka på ikonen för att lägga till en bild</a:t>
            </a:r>
            <a:endParaRPr lang="sv-SE"/>
          </a:p>
        </p:txBody>
      </p:sp>
      <p:sp>
        <p:nvSpPr>
          <p:cNvPr id="2" name="Rubrik 1"/>
          <p:cNvSpPr>
            <a:spLocks noGrp="1"/>
          </p:cNvSpPr>
          <p:nvPr>
            <p:ph type="title" hasCustomPrompt="1"/>
          </p:nvPr>
        </p:nvSpPr>
        <p:spPr>
          <a:xfrm>
            <a:off x="5703376" y="3624705"/>
            <a:ext cx="3993074" cy="2667608"/>
          </a:xfrm>
          <a:prstGeom prst="roundRect">
            <a:avLst>
              <a:gd name="adj" fmla="val 10140"/>
            </a:avLst>
          </a:prstGeom>
          <a:solidFill>
            <a:schemeClr val="accent6">
              <a:alpha val="86000"/>
            </a:schemeClr>
          </a:solidFill>
        </p:spPr>
        <p:txBody>
          <a:bodyPr lIns="144000" tIns="180000" rIns="144000" anchor="t"/>
          <a:lstStyle>
            <a:lvl1pPr>
              <a:lnSpc>
                <a:spcPts val="3700"/>
              </a:lnSpc>
              <a:defRPr>
                <a:solidFill>
                  <a:schemeClr val="bg1"/>
                </a:solidFill>
              </a:defRPr>
            </a:lvl1pPr>
          </a:lstStyle>
          <a:p>
            <a:r>
              <a:rPr lang="sv-SE" dirty="0"/>
              <a:t>Text</a:t>
            </a:r>
          </a:p>
        </p:txBody>
      </p:sp>
      <p:pic>
        <p:nvPicPr>
          <p:cNvPr id="6" name="Bildobjekt 5">
            <a:extLst>
              <a:ext uri="{FF2B5EF4-FFF2-40B4-BE49-F238E27FC236}">
                <a16:creationId xmlns:a16="http://schemas.microsoft.com/office/drawing/2014/main" id="{E51418E0-C35F-9642-93B8-DF3009E9A078}"/>
              </a:ext>
            </a:extLst>
          </p:cNvPr>
          <p:cNvPicPr>
            <a:picLocks noChangeAspect="1"/>
          </p:cNvPicPr>
          <p:nvPr userDrawn="1"/>
        </p:nvPicPr>
        <p:blipFill>
          <a:blip r:embed="rId2"/>
          <a:stretch>
            <a:fillRect/>
          </a:stretch>
        </p:blipFill>
        <p:spPr>
          <a:xfrm>
            <a:off x="400364" y="0"/>
            <a:ext cx="706645" cy="815974"/>
          </a:xfrm>
          <a:prstGeom prst="rect">
            <a:avLst/>
          </a:prstGeom>
        </p:spPr>
      </p:pic>
      <p:pic>
        <p:nvPicPr>
          <p:cNvPr id="7" name="Bildobjekt 6">
            <a:extLst>
              <a:ext uri="{FF2B5EF4-FFF2-40B4-BE49-F238E27FC236}">
                <a16:creationId xmlns:a16="http://schemas.microsoft.com/office/drawing/2014/main" id="{8925FD26-173D-4B49-AB0A-1A4774E629D7}"/>
              </a:ext>
            </a:extLst>
          </p:cNvPr>
          <p:cNvPicPr>
            <a:picLocks noChangeAspect="1"/>
          </p:cNvPicPr>
          <p:nvPr userDrawn="1"/>
        </p:nvPicPr>
        <p:blipFill>
          <a:blip r:embed="rId3"/>
          <a:stretch>
            <a:fillRect/>
          </a:stretch>
        </p:blipFill>
        <p:spPr>
          <a:xfrm>
            <a:off x="1275086" y="278746"/>
            <a:ext cx="1175857" cy="483910"/>
          </a:xfrm>
          <a:prstGeom prst="rect">
            <a:avLst/>
          </a:prstGeom>
        </p:spPr>
      </p:pic>
      <p:pic>
        <p:nvPicPr>
          <p:cNvPr id="9" name="Bildobjekt 8">
            <a:extLst>
              <a:ext uri="{FF2B5EF4-FFF2-40B4-BE49-F238E27FC236}">
                <a16:creationId xmlns:a16="http://schemas.microsoft.com/office/drawing/2014/main" id="{E15FB4CE-511E-4D58-9737-14C175A47434}"/>
              </a:ext>
            </a:extLst>
          </p:cNvPr>
          <p:cNvPicPr>
            <a:picLocks noChangeAspect="1"/>
          </p:cNvPicPr>
          <p:nvPr userDrawn="1"/>
        </p:nvPicPr>
        <p:blipFill>
          <a:blip r:embed="rId4"/>
          <a:stretch>
            <a:fillRect/>
          </a:stretch>
        </p:blipFill>
        <p:spPr>
          <a:xfrm>
            <a:off x="9617475" y="182880"/>
            <a:ext cx="738918" cy="601472"/>
          </a:xfrm>
          <a:prstGeom prst="rect">
            <a:avLst/>
          </a:prstGeom>
        </p:spPr>
      </p:pic>
    </p:spTree>
    <p:extLst>
      <p:ext uri="{BB962C8B-B14F-4D97-AF65-F5344CB8AC3E}">
        <p14:creationId xmlns:p14="http://schemas.microsoft.com/office/powerpoint/2010/main" val="197574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ansparent textplatta och bild">
    <p:spTree>
      <p:nvGrpSpPr>
        <p:cNvPr id="1" name=""/>
        <p:cNvGrpSpPr/>
        <p:nvPr/>
      </p:nvGrpSpPr>
      <p:grpSpPr>
        <a:xfrm>
          <a:off x="0" y="0"/>
          <a:ext cx="0" cy="0"/>
          <a:chOff x="0" y="0"/>
          <a:chExt cx="0" cy="0"/>
        </a:xfrm>
      </p:grpSpPr>
      <p:sp>
        <p:nvSpPr>
          <p:cNvPr id="8" name="Platshållare för bild 4"/>
          <p:cNvSpPr>
            <a:spLocks noGrp="1"/>
          </p:cNvSpPr>
          <p:nvPr>
            <p:ph type="pic" sz="quarter" idx="10"/>
          </p:nvPr>
        </p:nvSpPr>
        <p:spPr>
          <a:xfrm>
            <a:off x="0" y="954538"/>
            <a:ext cx="10693400" cy="5057326"/>
          </a:xfrm>
          <a:solidFill>
            <a:schemeClr val="accent2"/>
          </a:solidFill>
        </p:spPr>
        <p:txBody>
          <a:bodyPr tIns="1044000"/>
          <a:lstStyle>
            <a:lvl1pPr marL="0" indent="0" algn="ctr">
              <a:buFontTx/>
              <a:buNone/>
              <a:defRPr/>
            </a:lvl1pPr>
          </a:lstStyle>
          <a:p>
            <a:r>
              <a:rPr lang="sv-SE" smtClean="0"/>
              <a:t>Klicka på ikonen för att lägga till en bild</a:t>
            </a:r>
            <a:endParaRPr lang="sv-SE"/>
          </a:p>
        </p:txBody>
      </p:sp>
      <p:sp>
        <p:nvSpPr>
          <p:cNvPr id="2" name="Rubrik 1"/>
          <p:cNvSpPr>
            <a:spLocks noGrp="1"/>
          </p:cNvSpPr>
          <p:nvPr>
            <p:ph type="title" hasCustomPrompt="1"/>
          </p:nvPr>
        </p:nvSpPr>
        <p:spPr>
          <a:xfrm>
            <a:off x="490813" y="3133031"/>
            <a:ext cx="3935530" cy="2458565"/>
          </a:xfrm>
          <a:prstGeom prst="roundRect">
            <a:avLst>
              <a:gd name="adj" fmla="val 10140"/>
            </a:avLst>
          </a:prstGeom>
          <a:solidFill>
            <a:srgbClr val="FFFFFF">
              <a:alpha val="80000"/>
            </a:srgbClr>
          </a:solidFill>
        </p:spPr>
        <p:txBody>
          <a:bodyPr lIns="144000" tIns="180000" rIns="144000" anchor="t"/>
          <a:lstStyle>
            <a:lvl1pPr>
              <a:lnSpc>
                <a:spcPts val="3700"/>
              </a:lnSpc>
              <a:defRPr>
                <a:solidFill>
                  <a:schemeClr val="accent1"/>
                </a:solidFill>
              </a:defRPr>
            </a:lvl1pPr>
          </a:lstStyle>
          <a:p>
            <a:r>
              <a:rPr lang="sv-SE"/>
              <a:t>Text</a:t>
            </a:r>
          </a:p>
        </p:txBody>
      </p:sp>
      <p:pic>
        <p:nvPicPr>
          <p:cNvPr id="6" name="Bildobjekt 5">
            <a:extLst>
              <a:ext uri="{FF2B5EF4-FFF2-40B4-BE49-F238E27FC236}">
                <a16:creationId xmlns:a16="http://schemas.microsoft.com/office/drawing/2014/main" id="{E51418E0-C35F-9642-93B8-DF3009E9A078}"/>
              </a:ext>
            </a:extLst>
          </p:cNvPr>
          <p:cNvPicPr>
            <a:picLocks noChangeAspect="1"/>
          </p:cNvPicPr>
          <p:nvPr userDrawn="1"/>
        </p:nvPicPr>
        <p:blipFill>
          <a:blip r:embed="rId2"/>
          <a:stretch>
            <a:fillRect/>
          </a:stretch>
        </p:blipFill>
        <p:spPr>
          <a:xfrm>
            <a:off x="400364" y="0"/>
            <a:ext cx="706645" cy="815974"/>
          </a:xfrm>
          <a:prstGeom prst="rect">
            <a:avLst/>
          </a:prstGeom>
        </p:spPr>
      </p:pic>
      <p:pic>
        <p:nvPicPr>
          <p:cNvPr id="7" name="Bildobjekt 6">
            <a:extLst>
              <a:ext uri="{FF2B5EF4-FFF2-40B4-BE49-F238E27FC236}">
                <a16:creationId xmlns:a16="http://schemas.microsoft.com/office/drawing/2014/main" id="{C6BA6A06-4A5C-4D21-9707-1C7524DB1E6B}"/>
              </a:ext>
            </a:extLst>
          </p:cNvPr>
          <p:cNvPicPr>
            <a:picLocks noChangeAspect="1"/>
          </p:cNvPicPr>
          <p:nvPr userDrawn="1"/>
        </p:nvPicPr>
        <p:blipFill>
          <a:blip r:embed="rId3"/>
          <a:stretch>
            <a:fillRect/>
          </a:stretch>
        </p:blipFill>
        <p:spPr>
          <a:xfrm>
            <a:off x="1275086" y="278746"/>
            <a:ext cx="1175857" cy="483910"/>
          </a:xfrm>
          <a:prstGeom prst="rect">
            <a:avLst/>
          </a:prstGeom>
        </p:spPr>
      </p:pic>
      <p:pic>
        <p:nvPicPr>
          <p:cNvPr id="9" name="Bildobjekt 8">
            <a:extLst>
              <a:ext uri="{FF2B5EF4-FFF2-40B4-BE49-F238E27FC236}">
                <a16:creationId xmlns:a16="http://schemas.microsoft.com/office/drawing/2014/main" id="{2D9A8490-E8A8-4CEC-ADBC-813C8B20150A}"/>
              </a:ext>
            </a:extLst>
          </p:cNvPr>
          <p:cNvPicPr>
            <a:picLocks noChangeAspect="1"/>
          </p:cNvPicPr>
          <p:nvPr userDrawn="1"/>
        </p:nvPicPr>
        <p:blipFill>
          <a:blip r:embed="rId4"/>
          <a:stretch>
            <a:fillRect/>
          </a:stretch>
        </p:blipFill>
        <p:spPr>
          <a:xfrm>
            <a:off x="9617475" y="182880"/>
            <a:ext cx="738918" cy="601472"/>
          </a:xfrm>
          <a:prstGeom prst="rect">
            <a:avLst/>
          </a:prstGeom>
        </p:spPr>
      </p:pic>
    </p:spTree>
    <p:extLst>
      <p:ext uri="{BB962C8B-B14F-4D97-AF65-F5344CB8AC3E}">
        <p14:creationId xmlns:p14="http://schemas.microsoft.com/office/powerpoint/2010/main" val="43242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5FBDEC9D-8ED7-44E9-B863-F7687AEE5DB3}" type="datetimeFigureOut">
              <a:rPr lang="sv-SE"/>
              <a:pPr>
                <a:defRPr/>
              </a:pPr>
              <a:t>2020-01-31</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pPr>
              <a:defRPr/>
            </a:pPr>
            <a:fld id="{4398A3B0-F3C5-42FC-ABFA-58940F79AE4D}" type="slidenum">
              <a:rPr lang="sv-SE" altLang="sv-SE"/>
              <a:pPr>
                <a:defRPr/>
              </a:pPr>
              <a:t>‹#›</a:t>
            </a:fld>
            <a:endParaRPr lang="sv-SE" altLang="sv-SE"/>
          </a:p>
        </p:txBody>
      </p:sp>
    </p:spTree>
    <p:extLst>
      <p:ext uri="{BB962C8B-B14F-4D97-AF65-F5344CB8AC3E}">
        <p14:creationId xmlns:p14="http://schemas.microsoft.com/office/powerpoint/2010/main" val="142204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Startbild">
    <p:spTree>
      <p:nvGrpSpPr>
        <p:cNvPr id="1" name=""/>
        <p:cNvGrpSpPr/>
        <p:nvPr/>
      </p:nvGrpSpPr>
      <p:grpSpPr>
        <a:xfrm>
          <a:off x="0" y="0"/>
          <a:ext cx="0" cy="0"/>
          <a:chOff x="0" y="0"/>
          <a:chExt cx="0" cy="0"/>
        </a:xfrm>
      </p:grpSpPr>
      <p:sp>
        <p:nvSpPr>
          <p:cNvPr id="10" name="Rektangel 9"/>
          <p:cNvSpPr/>
          <p:nvPr userDrawn="1"/>
        </p:nvSpPr>
        <p:spPr>
          <a:xfrm>
            <a:off x="0" y="3187088"/>
            <a:ext cx="10693400" cy="2071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81854" rtl="0" eaLnBrk="1" fontAlgn="auto" latinLnBrk="0" hangingPunct="1">
              <a:lnSpc>
                <a:spcPct val="100000"/>
              </a:lnSpc>
              <a:spcBef>
                <a:spcPts val="0"/>
              </a:spcBef>
              <a:spcAft>
                <a:spcPts val="0"/>
              </a:spcAft>
              <a:buClrTx/>
              <a:buSzTx/>
              <a:buFontTx/>
              <a:buNone/>
              <a:tabLst/>
              <a:defRPr/>
            </a:pPr>
            <a:endParaRPr kumimoji="0" lang="en-GB" sz="1574" b="0" i="0" u="none" strike="noStrike" kern="1200" cap="none" spc="0" normalizeH="0" baseline="0" noProof="0">
              <a:ln>
                <a:noFill/>
              </a:ln>
              <a:solidFill>
                <a:prstClr val="white"/>
              </a:solidFill>
              <a:effectLst/>
              <a:uLnTx/>
              <a:uFillTx/>
              <a:latin typeface="Arial"/>
              <a:ea typeface="+mn-ea"/>
              <a:cs typeface="+mn-cs"/>
            </a:endParaRPr>
          </a:p>
        </p:txBody>
      </p:sp>
      <p:pic>
        <p:nvPicPr>
          <p:cNvPr id="8" name="Bildobjekt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227" t="4582" r="760" b="4704"/>
          <a:stretch/>
        </p:blipFill>
        <p:spPr>
          <a:xfrm>
            <a:off x="0" y="710122"/>
            <a:ext cx="10693400" cy="2510781"/>
          </a:xfrm>
          <a:prstGeom prst="rect">
            <a:avLst/>
          </a:prstGeom>
        </p:spPr>
      </p:pic>
      <p:sp>
        <p:nvSpPr>
          <p:cNvPr id="2" name="Rubrik 1"/>
          <p:cNvSpPr>
            <a:spLocks noGrp="1"/>
          </p:cNvSpPr>
          <p:nvPr>
            <p:ph type="ctrTitle"/>
          </p:nvPr>
        </p:nvSpPr>
        <p:spPr>
          <a:xfrm>
            <a:off x="691173" y="3231235"/>
            <a:ext cx="9089390" cy="1219058"/>
          </a:xfrm>
        </p:spPr>
        <p:txBody>
          <a:bodyPr/>
          <a:lstStyle>
            <a:lvl1pPr>
              <a:defRPr>
                <a:solidFill>
                  <a:schemeClr val="bg1"/>
                </a:solidFill>
              </a:defRPr>
            </a:lvl1pPr>
          </a:lstStyle>
          <a:p>
            <a:r>
              <a:rPr lang="sv-SE"/>
              <a:t>Klicka här för att ändra format</a:t>
            </a:r>
            <a:endParaRPr lang="en-GB" dirty="0"/>
          </a:p>
        </p:txBody>
      </p:sp>
      <p:sp>
        <p:nvSpPr>
          <p:cNvPr id="3" name="Underrubrik 2"/>
          <p:cNvSpPr>
            <a:spLocks noGrp="1"/>
          </p:cNvSpPr>
          <p:nvPr>
            <p:ph type="subTitle" idx="1"/>
          </p:nvPr>
        </p:nvSpPr>
        <p:spPr>
          <a:xfrm>
            <a:off x="680374" y="4625779"/>
            <a:ext cx="9119408" cy="595604"/>
          </a:xfrm>
        </p:spPr>
        <p:txBody>
          <a:bodyPr/>
          <a:lstStyle>
            <a:lvl1pPr marL="0" indent="0" algn="l">
              <a:buNone/>
              <a:defRPr>
                <a:solidFill>
                  <a:schemeClr val="bg1"/>
                </a:solidFill>
              </a:defRPr>
            </a:lvl1pPr>
            <a:lvl2pPr marL="390928" indent="0" algn="ctr">
              <a:buNone/>
              <a:defRPr>
                <a:solidFill>
                  <a:schemeClr val="tx1">
                    <a:tint val="75000"/>
                  </a:schemeClr>
                </a:solidFill>
              </a:defRPr>
            </a:lvl2pPr>
            <a:lvl3pPr marL="781854" indent="0" algn="ctr">
              <a:buNone/>
              <a:defRPr>
                <a:solidFill>
                  <a:schemeClr val="tx1">
                    <a:tint val="75000"/>
                  </a:schemeClr>
                </a:solidFill>
              </a:defRPr>
            </a:lvl3pPr>
            <a:lvl4pPr marL="1172782" indent="0" algn="ctr">
              <a:buNone/>
              <a:defRPr>
                <a:solidFill>
                  <a:schemeClr val="tx1">
                    <a:tint val="75000"/>
                  </a:schemeClr>
                </a:solidFill>
              </a:defRPr>
            </a:lvl4pPr>
            <a:lvl5pPr marL="1563709" indent="0" algn="ctr">
              <a:buNone/>
              <a:defRPr>
                <a:solidFill>
                  <a:schemeClr val="tx1">
                    <a:tint val="75000"/>
                  </a:schemeClr>
                </a:solidFill>
              </a:defRPr>
            </a:lvl5pPr>
            <a:lvl6pPr marL="1954637" indent="0" algn="ctr">
              <a:buNone/>
              <a:defRPr>
                <a:solidFill>
                  <a:schemeClr val="tx1">
                    <a:tint val="75000"/>
                  </a:schemeClr>
                </a:solidFill>
              </a:defRPr>
            </a:lvl6pPr>
            <a:lvl7pPr marL="2345564" indent="0" algn="ctr">
              <a:buNone/>
              <a:defRPr>
                <a:solidFill>
                  <a:schemeClr val="tx1">
                    <a:tint val="75000"/>
                  </a:schemeClr>
                </a:solidFill>
              </a:defRPr>
            </a:lvl7pPr>
            <a:lvl8pPr marL="2736491" indent="0" algn="ctr">
              <a:buNone/>
              <a:defRPr>
                <a:solidFill>
                  <a:schemeClr val="tx1">
                    <a:tint val="75000"/>
                  </a:schemeClr>
                </a:solidFill>
              </a:defRPr>
            </a:lvl8pPr>
            <a:lvl9pPr marL="3127419" indent="0" algn="ctr">
              <a:buNone/>
              <a:defRPr>
                <a:solidFill>
                  <a:schemeClr val="tx1">
                    <a:tint val="75000"/>
                  </a:schemeClr>
                </a:solidFill>
              </a:defRPr>
            </a:lvl9pPr>
          </a:lstStyle>
          <a:p>
            <a:r>
              <a:rPr lang="sv-SE"/>
              <a:t>Klicka här för att ändra format på underrubrik i bakgrunden</a:t>
            </a:r>
            <a:endParaRPr lang="en-GB" dirty="0"/>
          </a:p>
        </p:txBody>
      </p:sp>
      <p:pic>
        <p:nvPicPr>
          <p:cNvPr id="9" name="Bildobjekt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187" y="205786"/>
            <a:ext cx="2191341" cy="1456569"/>
          </a:xfrm>
          <a:prstGeom prst="rect">
            <a:avLst/>
          </a:prstGeom>
        </p:spPr>
      </p:pic>
      <p:pic>
        <p:nvPicPr>
          <p:cNvPr id="11" name="Bildobjekt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61641" y="5520334"/>
            <a:ext cx="4731490" cy="289380"/>
          </a:xfrm>
          <a:prstGeom prst="rect">
            <a:avLst/>
          </a:prstGeom>
        </p:spPr>
      </p:pic>
      <p:sp>
        <p:nvSpPr>
          <p:cNvPr id="12" name="textruta 11"/>
          <p:cNvSpPr txBox="1"/>
          <p:nvPr userDrawn="1"/>
        </p:nvSpPr>
        <p:spPr>
          <a:xfrm>
            <a:off x="8516682" y="5351267"/>
            <a:ext cx="1354858" cy="161583"/>
          </a:xfrm>
          <a:prstGeom prst="rect">
            <a:avLst/>
          </a:prstGeom>
          <a:noFill/>
        </p:spPr>
        <p:txBody>
          <a:bodyPr wrap="none" rtlCol="0">
            <a:spAutoFit/>
          </a:bodyPr>
          <a:lstStyle/>
          <a:p>
            <a:pPr marL="0" marR="0" lvl="0" indent="0" algn="l" defTabSz="781854" rtl="0" eaLnBrk="1" fontAlgn="auto" latinLnBrk="0" hangingPunct="1">
              <a:lnSpc>
                <a:spcPct val="100000"/>
              </a:lnSpc>
              <a:spcBef>
                <a:spcPts val="0"/>
              </a:spcBef>
              <a:spcAft>
                <a:spcPts val="0"/>
              </a:spcAft>
              <a:buClrTx/>
              <a:buSzTx/>
              <a:buFontTx/>
              <a:buNone/>
              <a:tabLst/>
              <a:defRPr/>
            </a:pPr>
            <a:r>
              <a:rPr kumimoji="0" lang="sv-SE" sz="450" b="0" i="0" u="none" strike="noStrike" kern="1200" cap="none" spc="0" normalizeH="0" baseline="0" noProof="0" dirty="0">
                <a:ln>
                  <a:noFill/>
                </a:ln>
                <a:solidFill>
                  <a:prstClr val="black"/>
                </a:solidFill>
                <a:effectLst/>
                <a:uLnTx/>
                <a:uFillTx/>
                <a:latin typeface="Arial"/>
                <a:ea typeface="+mn-ea"/>
                <a:cs typeface="+mn-cs"/>
              </a:rPr>
              <a:t>ACT finansieras av Stockholms läns landsting</a:t>
            </a:r>
            <a:endParaRPr kumimoji="0" lang="en-GB" sz="45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455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Rubrik och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innehåll 2"/>
          <p:cNvSpPr>
            <a:spLocks noGrp="1"/>
          </p:cNvSpPr>
          <p:nvPr>
            <p:ph idx="1"/>
          </p:nvPr>
        </p:nvSpPr>
        <p:spPr/>
        <p:txBody>
          <a:bodyPr/>
          <a:lstStyle>
            <a:lvl1pPr marL="0" indent="0">
              <a:buFontTx/>
              <a:buNone/>
              <a:defRPr/>
            </a:lvl1pPr>
            <a:lvl2pPr marL="334379" indent="0">
              <a:buNone/>
              <a:defRPr/>
            </a:lvl2pPr>
            <a:lvl3pPr marL="605689" indent="0">
              <a:buNone/>
              <a:defRPr/>
            </a:lvl3pPr>
            <a:lvl4pPr marL="877000" indent="0">
              <a:buNone/>
              <a:defRPr/>
            </a:lvl4pPr>
            <a:lvl5pPr marL="1139981" indent="0">
              <a:buNone/>
              <a:defRPr/>
            </a:lvl5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B0BE26EA-5D8D-46AC-8183-4D5F5524189E}" type="datetime1">
              <a:rPr lang="sv-SE" smtClean="0">
                <a:solidFill>
                  <a:prstClr val="black"/>
                </a:solidFill>
              </a:rPr>
              <a:pPr/>
              <a:t>2020-01-31</a:t>
            </a:fld>
            <a:endParaRPr lang="en-GB">
              <a:solidFill>
                <a:prstClr val="black"/>
              </a:solidFill>
            </a:endParaRPr>
          </a:p>
        </p:txBody>
      </p:sp>
      <p:sp>
        <p:nvSpPr>
          <p:cNvPr id="6" name="Platshållare för bildnummer 5"/>
          <p:cNvSpPr>
            <a:spLocks noGrp="1"/>
          </p:cNvSpPr>
          <p:nvPr>
            <p:ph type="sldNum" sz="quarter" idx="12"/>
          </p:nvPr>
        </p:nvSpPr>
        <p:spPr/>
        <p:txBody>
          <a:bodyPr/>
          <a:lstStyle/>
          <a:p>
            <a:fld id="{9A26D99F-5714-41DC-8DAE-A4636615331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8145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a:t>Rubrik</a:t>
            </a:r>
          </a:p>
        </p:txBody>
      </p:sp>
      <p:sp>
        <p:nvSpPr>
          <p:cNvPr id="3" name="Platshållare för innehåll 2"/>
          <p:cNvSpPr>
            <a:spLocks noGrp="1"/>
          </p:cNvSpPr>
          <p:nvPr>
            <p:ph idx="1"/>
          </p:nvPr>
        </p:nvSpPr>
        <p:spPr/>
        <p:txBody>
          <a:bodyPr/>
          <a:lstStyle/>
          <a:p>
            <a:pPr lvl="0"/>
            <a:r>
              <a:rPr lang="sv-SE" smtClean="0"/>
              <a:t>Redigera format för bakgrundstext</a:t>
            </a:r>
          </a:p>
        </p:txBody>
      </p:sp>
    </p:spTree>
    <p:extLst>
      <p:ext uri="{BB962C8B-B14F-4D97-AF65-F5344CB8AC3E}">
        <p14:creationId xmlns:p14="http://schemas.microsoft.com/office/powerpoint/2010/main" val="377183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a:t>Rubrik</a:t>
            </a:r>
          </a:p>
        </p:txBody>
      </p:sp>
      <p:sp>
        <p:nvSpPr>
          <p:cNvPr id="3" name="Platshållare för innehåll 2"/>
          <p:cNvSpPr>
            <a:spLocks noGrp="1"/>
          </p:cNvSpPr>
          <p:nvPr>
            <p:ph idx="1"/>
          </p:nvPr>
        </p:nvSpPr>
        <p:spPr/>
        <p:txBody>
          <a:bodyPr/>
          <a:lstStyle>
            <a:lvl1pPr marL="0" indent="0">
              <a:buFontTx/>
              <a:buNone/>
              <a:defRPr/>
            </a:lvl1pPr>
          </a:lstStyle>
          <a:p>
            <a:pPr lvl="0"/>
            <a:r>
              <a:rPr lang="sv-SE" smtClean="0"/>
              <a:t>Redigera format för bakgrundstext</a:t>
            </a:r>
          </a:p>
        </p:txBody>
      </p:sp>
    </p:spTree>
    <p:extLst>
      <p:ext uri="{BB962C8B-B14F-4D97-AF65-F5344CB8AC3E}">
        <p14:creationId xmlns:p14="http://schemas.microsoft.com/office/powerpoint/2010/main" val="271765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punktlista och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6711" y="1048920"/>
            <a:ext cx="4369453" cy="886252"/>
          </a:xfrm>
        </p:spPr>
        <p:txBody>
          <a:bodyPr/>
          <a:lstStyle>
            <a:lvl1pPr>
              <a:defRPr/>
            </a:lvl1pPr>
          </a:lstStyle>
          <a:p>
            <a:r>
              <a:rPr lang="sv-SE"/>
              <a:t>Rubrik</a:t>
            </a:r>
          </a:p>
        </p:txBody>
      </p:sp>
      <p:sp>
        <p:nvSpPr>
          <p:cNvPr id="3" name="Platshållare för innehåll 2"/>
          <p:cNvSpPr>
            <a:spLocks noGrp="1"/>
          </p:cNvSpPr>
          <p:nvPr>
            <p:ph idx="1"/>
          </p:nvPr>
        </p:nvSpPr>
        <p:spPr>
          <a:xfrm>
            <a:off x="977828" y="2086171"/>
            <a:ext cx="4368872" cy="3463290"/>
          </a:xfrm>
        </p:spPr>
        <p:txBody>
          <a:bodyPr/>
          <a:lstStyle/>
          <a:p>
            <a:pPr lvl="0"/>
            <a:r>
              <a:rPr lang="sv-SE" smtClean="0"/>
              <a:t>Redigera format för bakgrundstext</a:t>
            </a:r>
          </a:p>
        </p:txBody>
      </p:sp>
      <p:sp>
        <p:nvSpPr>
          <p:cNvPr id="6" name="Platshållare för bild 5"/>
          <p:cNvSpPr>
            <a:spLocks noGrp="1"/>
          </p:cNvSpPr>
          <p:nvPr>
            <p:ph type="pic" sz="quarter" idx="10"/>
          </p:nvPr>
        </p:nvSpPr>
        <p:spPr>
          <a:xfrm>
            <a:off x="6068054" y="1437448"/>
            <a:ext cx="3191276" cy="4221947"/>
          </a:xfrm>
        </p:spPr>
        <p:txBody>
          <a:bodyPr tIns="792000"/>
          <a:lstStyle>
            <a:lvl1pPr marL="0" indent="0" algn="ctr">
              <a:buFontTx/>
              <a:buNone/>
              <a:defRPr sz="1600"/>
            </a:lvl1pPr>
          </a:lstStyle>
          <a:p>
            <a:r>
              <a:rPr lang="sv-SE" smtClean="0"/>
              <a:t>Klicka på ikonen för att lägga till en bild</a:t>
            </a:r>
            <a:endParaRPr lang="sv-SE"/>
          </a:p>
        </p:txBody>
      </p:sp>
    </p:spTree>
    <p:extLst>
      <p:ext uri="{BB962C8B-B14F-4D97-AF65-F5344CB8AC3E}">
        <p14:creationId xmlns:p14="http://schemas.microsoft.com/office/powerpoint/2010/main" val="336709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7324" y="1056547"/>
            <a:ext cx="8719189" cy="886252"/>
          </a:xfrm>
        </p:spPr>
        <p:txBody>
          <a:bodyPr/>
          <a:lstStyle>
            <a:lvl1pPr>
              <a:defRPr sz="3600"/>
            </a:lvl1pPr>
          </a:lstStyle>
          <a:p>
            <a:r>
              <a:rPr lang="sv-SE"/>
              <a:t>Rubrik</a:t>
            </a:r>
          </a:p>
        </p:txBody>
      </p:sp>
      <p:sp>
        <p:nvSpPr>
          <p:cNvPr id="4" name="Platshållare för diagram 3"/>
          <p:cNvSpPr>
            <a:spLocks noGrp="1"/>
          </p:cNvSpPr>
          <p:nvPr>
            <p:ph type="chart" sz="quarter" idx="10"/>
          </p:nvPr>
        </p:nvSpPr>
        <p:spPr>
          <a:xfrm>
            <a:off x="968204" y="1990954"/>
            <a:ext cx="8728246" cy="3587635"/>
          </a:xfrm>
        </p:spPr>
        <p:txBody>
          <a:bodyPr tIns="612000"/>
          <a:lstStyle>
            <a:lvl1pPr marL="0" indent="0" algn="ctr">
              <a:buNone/>
              <a:defRPr sz="1800"/>
            </a:lvl1pPr>
          </a:lstStyle>
          <a:p>
            <a:r>
              <a:rPr lang="sv-SE" smtClean="0"/>
              <a:t>Klicka på ikonen för att lägga till ett diagram</a:t>
            </a:r>
            <a:endParaRPr lang="sv-SE"/>
          </a:p>
        </p:txBody>
      </p:sp>
    </p:spTree>
    <p:extLst>
      <p:ext uri="{BB962C8B-B14F-4D97-AF65-F5344CB8AC3E}">
        <p14:creationId xmlns:p14="http://schemas.microsoft.com/office/powerpoint/2010/main" val="52635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7257" y="1056544"/>
            <a:ext cx="8719193" cy="886252"/>
          </a:xfrm>
        </p:spPr>
        <p:txBody>
          <a:bodyPr/>
          <a:lstStyle>
            <a:lvl1pPr>
              <a:defRPr sz="3600"/>
            </a:lvl1pPr>
          </a:lstStyle>
          <a:p>
            <a:r>
              <a:rPr lang="sv-SE"/>
              <a:t>Rubrik</a:t>
            </a:r>
          </a:p>
        </p:txBody>
      </p:sp>
    </p:spTree>
    <p:extLst>
      <p:ext uri="{BB962C8B-B14F-4D97-AF65-F5344CB8AC3E}">
        <p14:creationId xmlns:p14="http://schemas.microsoft.com/office/powerpoint/2010/main" val="362780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7257" y="1056543"/>
            <a:ext cx="8719193" cy="886252"/>
          </a:xfrm>
        </p:spPr>
        <p:txBody>
          <a:bodyPr/>
          <a:lstStyle>
            <a:lvl1pPr>
              <a:defRPr sz="3600"/>
            </a:lvl1pPr>
          </a:lstStyle>
          <a:p>
            <a:r>
              <a:rPr lang="sv-SE"/>
              <a:t>Rubrik</a:t>
            </a:r>
          </a:p>
        </p:txBody>
      </p:sp>
      <p:sp>
        <p:nvSpPr>
          <p:cNvPr id="7" name="Platshållare för text 6"/>
          <p:cNvSpPr>
            <a:spLocks noGrp="1"/>
          </p:cNvSpPr>
          <p:nvPr>
            <p:ph type="body" sz="quarter" idx="10" hasCustomPrompt="1"/>
          </p:nvPr>
        </p:nvSpPr>
        <p:spPr>
          <a:xfrm>
            <a:off x="1477963" y="2455863"/>
            <a:ext cx="3008312" cy="2063750"/>
          </a:xfrm>
          <a:prstGeom prst="wedgeRoundRectCallout">
            <a:avLst>
              <a:gd name="adj1" fmla="val 39959"/>
              <a:gd name="adj2" fmla="val 69713"/>
              <a:gd name="adj3" fmla="val 16667"/>
            </a:avLst>
          </a:prstGeom>
          <a:solidFill>
            <a:schemeClr val="accent1"/>
          </a:solidFill>
        </p:spPr>
        <p:txBody>
          <a:bodyPr tIns="144000"/>
          <a:lstStyle>
            <a:lvl1pPr marL="0" indent="0" algn="ctr">
              <a:lnSpc>
                <a:spcPts val="4200"/>
              </a:lnSpc>
              <a:buNone/>
              <a:defRPr lang="sv-SE" sz="4000" b="1" smtClean="0">
                <a:solidFill>
                  <a:schemeClr val="bg1"/>
                </a:solidFill>
                <a:latin typeface="+mj-lt"/>
              </a:defRPr>
            </a:lvl1pPr>
          </a:lstStyle>
          <a:p>
            <a:pPr lvl="0"/>
            <a:r>
              <a:rPr lang="sv-SE"/>
              <a:t>Text</a:t>
            </a:r>
          </a:p>
        </p:txBody>
      </p:sp>
      <p:sp>
        <p:nvSpPr>
          <p:cNvPr id="9" name="Platshållare för text 8"/>
          <p:cNvSpPr>
            <a:spLocks noGrp="1"/>
          </p:cNvSpPr>
          <p:nvPr>
            <p:ph type="body" sz="quarter" idx="11" hasCustomPrompt="1"/>
          </p:nvPr>
        </p:nvSpPr>
        <p:spPr>
          <a:xfrm>
            <a:off x="1647826" y="3539891"/>
            <a:ext cx="2668587" cy="776927"/>
          </a:xfrm>
        </p:spPr>
        <p:txBody>
          <a:bodyPr/>
          <a:lstStyle>
            <a:lvl1pPr marL="0" indent="0" algn="ctr">
              <a:buFontTx/>
              <a:buNone/>
              <a:defRPr sz="2200" b="1">
                <a:solidFill>
                  <a:schemeClr val="bg1"/>
                </a:solidFill>
                <a:latin typeface="+mj-lt"/>
              </a:defRPr>
            </a:lvl1pPr>
          </a:lstStyle>
          <a:p>
            <a:pPr lvl="0"/>
            <a:r>
              <a:rPr lang="sv-SE" dirty="0"/>
              <a:t>Text</a:t>
            </a:r>
          </a:p>
        </p:txBody>
      </p:sp>
      <p:sp>
        <p:nvSpPr>
          <p:cNvPr id="11" name="Platshållare för text 6"/>
          <p:cNvSpPr>
            <a:spLocks noGrp="1"/>
          </p:cNvSpPr>
          <p:nvPr>
            <p:ph type="body" sz="quarter" idx="12" hasCustomPrompt="1"/>
          </p:nvPr>
        </p:nvSpPr>
        <p:spPr>
          <a:xfrm>
            <a:off x="5995286" y="2243213"/>
            <a:ext cx="3008312" cy="2063750"/>
          </a:xfrm>
          <a:prstGeom prst="wedgeRoundRectCallout">
            <a:avLst>
              <a:gd name="adj1" fmla="val -42746"/>
              <a:gd name="adj2" fmla="val 76926"/>
              <a:gd name="adj3" fmla="val 16667"/>
            </a:avLst>
          </a:prstGeom>
          <a:solidFill>
            <a:schemeClr val="accent3"/>
          </a:solidFill>
        </p:spPr>
        <p:txBody>
          <a:bodyPr tIns="144000"/>
          <a:lstStyle>
            <a:lvl1pPr marL="0" indent="0" algn="ctr">
              <a:lnSpc>
                <a:spcPts val="4200"/>
              </a:lnSpc>
              <a:buNone/>
              <a:defRPr lang="sv-SE" sz="4000" b="1" smtClean="0">
                <a:solidFill>
                  <a:schemeClr val="bg1"/>
                </a:solidFill>
                <a:latin typeface="+mj-lt"/>
              </a:defRPr>
            </a:lvl1pPr>
          </a:lstStyle>
          <a:p>
            <a:pPr lvl="0"/>
            <a:r>
              <a:rPr lang="sv-SE"/>
              <a:t>Text</a:t>
            </a:r>
          </a:p>
        </p:txBody>
      </p:sp>
      <p:sp>
        <p:nvSpPr>
          <p:cNvPr id="12" name="Platshållare för text 8"/>
          <p:cNvSpPr>
            <a:spLocks noGrp="1"/>
          </p:cNvSpPr>
          <p:nvPr>
            <p:ph type="body" sz="quarter" idx="13" hasCustomPrompt="1"/>
          </p:nvPr>
        </p:nvSpPr>
        <p:spPr>
          <a:xfrm>
            <a:off x="6165149" y="3337874"/>
            <a:ext cx="2668587" cy="776927"/>
          </a:xfrm>
        </p:spPr>
        <p:txBody>
          <a:bodyPr/>
          <a:lstStyle>
            <a:lvl1pPr marL="0" indent="0" algn="ctr">
              <a:buFontTx/>
              <a:buNone/>
              <a:defRPr sz="2200" b="1">
                <a:solidFill>
                  <a:schemeClr val="bg1"/>
                </a:solidFill>
                <a:latin typeface="+mj-lt"/>
              </a:defRPr>
            </a:lvl1pPr>
          </a:lstStyle>
          <a:p>
            <a:pPr lvl="0"/>
            <a:r>
              <a:rPr lang="sv-SE"/>
              <a:t>Text</a:t>
            </a:r>
          </a:p>
        </p:txBody>
      </p:sp>
    </p:spTree>
    <p:extLst>
      <p:ext uri="{BB962C8B-B14F-4D97-AF65-F5344CB8AC3E}">
        <p14:creationId xmlns:p14="http://schemas.microsoft.com/office/powerpoint/2010/main" val="17164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platta och bild 1">
    <p:spTree>
      <p:nvGrpSpPr>
        <p:cNvPr id="1" name=""/>
        <p:cNvGrpSpPr/>
        <p:nvPr/>
      </p:nvGrpSpPr>
      <p:grpSpPr>
        <a:xfrm>
          <a:off x="0" y="0"/>
          <a:ext cx="0" cy="0"/>
          <a:chOff x="0" y="0"/>
          <a:chExt cx="0" cy="0"/>
        </a:xfrm>
      </p:grpSpPr>
      <p:sp>
        <p:nvSpPr>
          <p:cNvPr id="7" name="Platshållare för bild 4"/>
          <p:cNvSpPr>
            <a:spLocks noGrp="1"/>
          </p:cNvSpPr>
          <p:nvPr>
            <p:ph type="pic" sz="quarter" idx="10"/>
          </p:nvPr>
        </p:nvSpPr>
        <p:spPr>
          <a:xfrm>
            <a:off x="0" y="953608"/>
            <a:ext cx="10693400" cy="5058255"/>
          </a:xfrm>
          <a:solidFill>
            <a:schemeClr val="accent2"/>
          </a:solidFill>
        </p:spPr>
        <p:txBody>
          <a:bodyPr tIns="1044000"/>
          <a:lstStyle>
            <a:lvl1pPr marL="0" indent="0" algn="ctr">
              <a:buFontTx/>
              <a:buNone/>
              <a:defRPr/>
            </a:lvl1pPr>
          </a:lstStyle>
          <a:p>
            <a:r>
              <a:rPr lang="sv-SE" smtClean="0"/>
              <a:t>Klicka på ikonen för att lägga till en bild</a:t>
            </a:r>
            <a:endParaRPr lang="sv-SE"/>
          </a:p>
        </p:txBody>
      </p:sp>
      <p:sp>
        <p:nvSpPr>
          <p:cNvPr id="2" name="Rubrik 1"/>
          <p:cNvSpPr>
            <a:spLocks noGrp="1"/>
          </p:cNvSpPr>
          <p:nvPr>
            <p:ph type="title" hasCustomPrompt="1"/>
          </p:nvPr>
        </p:nvSpPr>
        <p:spPr>
          <a:xfrm>
            <a:off x="1883649" y="3846366"/>
            <a:ext cx="6988502" cy="1343472"/>
          </a:xfrm>
          <a:prstGeom prst="roundRect">
            <a:avLst/>
          </a:prstGeom>
          <a:solidFill>
            <a:schemeClr val="bg1">
              <a:alpha val="85882"/>
            </a:schemeClr>
          </a:solidFill>
        </p:spPr>
        <p:txBody>
          <a:bodyPr lIns="144000" rIns="144000" anchor="ctr"/>
          <a:lstStyle>
            <a:lvl1pPr>
              <a:lnSpc>
                <a:spcPts val="3700"/>
              </a:lnSpc>
              <a:defRPr/>
            </a:lvl1pPr>
          </a:lstStyle>
          <a:p>
            <a:r>
              <a:rPr lang="sv-SE"/>
              <a:t>Text</a:t>
            </a:r>
          </a:p>
        </p:txBody>
      </p:sp>
      <p:pic>
        <p:nvPicPr>
          <p:cNvPr id="6" name="Bildobjekt 5">
            <a:extLst>
              <a:ext uri="{FF2B5EF4-FFF2-40B4-BE49-F238E27FC236}">
                <a16:creationId xmlns:a16="http://schemas.microsoft.com/office/drawing/2014/main" id="{9ACA31A7-5C5D-E540-9DF6-0758D6B32729}"/>
              </a:ext>
            </a:extLst>
          </p:cNvPr>
          <p:cNvPicPr>
            <a:picLocks noChangeAspect="1"/>
          </p:cNvPicPr>
          <p:nvPr userDrawn="1"/>
        </p:nvPicPr>
        <p:blipFill>
          <a:blip r:embed="rId2"/>
          <a:stretch>
            <a:fillRect/>
          </a:stretch>
        </p:blipFill>
        <p:spPr>
          <a:xfrm>
            <a:off x="400364" y="0"/>
            <a:ext cx="706645" cy="815974"/>
          </a:xfrm>
          <a:prstGeom prst="rect">
            <a:avLst/>
          </a:prstGeom>
        </p:spPr>
      </p:pic>
      <p:pic>
        <p:nvPicPr>
          <p:cNvPr id="8" name="Bildobjekt 7">
            <a:extLst>
              <a:ext uri="{FF2B5EF4-FFF2-40B4-BE49-F238E27FC236}">
                <a16:creationId xmlns:a16="http://schemas.microsoft.com/office/drawing/2014/main" id="{7601FA58-E00A-4787-AE32-384B56C84837}"/>
              </a:ext>
            </a:extLst>
          </p:cNvPr>
          <p:cNvPicPr>
            <a:picLocks noChangeAspect="1"/>
          </p:cNvPicPr>
          <p:nvPr userDrawn="1"/>
        </p:nvPicPr>
        <p:blipFill>
          <a:blip r:embed="rId3"/>
          <a:stretch>
            <a:fillRect/>
          </a:stretch>
        </p:blipFill>
        <p:spPr>
          <a:xfrm>
            <a:off x="1275086" y="278746"/>
            <a:ext cx="1175857" cy="483910"/>
          </a:xfrm>
          <a:prstGeom prst="rect">
            <a:avLst/>
          </a:prstGeom>
        </p:spPr>
      </p:pic>
      <p:pic>
        <p:nvPicPr>
          <p:cNvPr id="9" name="Bildobjekt 8">
            <a:extLst>
              <a:ext uri="{FF2B5EF4-FFF2-40B4-BE49-F238E27FC236}">
                <a16:creationId xmlns:a16="http://schemas.microsoft.com/office/drawing/2014/main" id="{95A1E0A2-276E-4135-9BA7-E2A78A401D15}"/>
              </a:ext>
            </a:extLst>
          </p:cNvPr>
          <p:cNvPicPr>
            <a:picLocks noChangeAspect="1"/>
          </p:cNvPicPr>
          <p:nvPr userDrawn="1"/>
        </p:nvPicPr>
        <p:blipFill>
          <a:blip r:embed="rId4"/>
          <a:stretch>
            <a:fillRect/>
          </a:stretch>
        </p:blipFill>
        <p:spPr>
          <a:xfrm>
            <a:off x="9617475" y="182880"/>
            <a:ext cx="738918" cy="601472"/>
          </a:xfrm>
          <a:prstGeom prst="rect">
            <a:avLst/>
          </a:prstGeom>
        </p:spPr>
      </p:pic>
    </p:spTree>
    <p:extLst>
      <p:ext uri="{BB962C8B-B14F-4D97-AF65-F5344CB8AC3E}">
        <p14:creationId xmlns:p14="http://schemas.microsoft.com/office/powerpoint/2010/main" val="237507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lbild och rubrik">
    <p:spTree>
      <p:nvGrpSpPr>
        <p:cNvPr id="1" name=""/>
        <p:cNvGrpSpPr/>
        <p:nvPr/>
      </p:nvGrpSpPr>
      <p:grpSpPr>
        <a:xfrm>
          <a:off x="0" y="0"/>
          <a:ext cx="0" cy="0"/>
          <a:chOff x="0" y="0"/>
          <a:chExt cx="0" cy="0"/>
        </a:xfrm>
      </p:grpSpPr>
      <p:sp>
        <p:nvSpPr>
          <p:cNvPr id="7" name="Platshållare för bild 4"/>
          <p:cNvSpPr>
            <a:spLocks noGrp="1"/>
          </p:cNvSpPr>
          <p:nvPr>
            <p:ph type="pic" sz="quarter" idx="10"/>
          </p:nvPr>
        </p:nvSpPr>
        <p:spPr>
          <a:xfrm>
            <a:off x="0" y="0"/>
            <a:ext cx="10693400" cy="6011863"/>
          </a:xfrm>
          <a:noFill/>
        </p:spPr>
        <p:txBody>
          <a:bodyPr tIns="1044000"/>
          <a:lstStyle>
            <a:lvl1pPr marL="0" indent="0" algn="ctr">
              <a:buFontTx/>
              <a:buNone/>
              <a:defRPr/>
            </a:lvl1pPr>
          </a:lstStyle>
          <a:p>
            <a:r>
              <a:rPr lang="sv-SE" smtClean="0"/>
              <a:t>Klicka på ikonen för att lägga till en bild</a:t>
            </a:r>
            <a:endParaRPr lang="sv-SE"/>
          </a:p>
        </p:txBody>
      </p:sp>
      <p:sp>
        <p:nvSpPr>
          <p:cNvPr id="5" name="Platshållare för text 8">
            <a:extLst>
              <a:ext uri="{FF2B5EF4-FFF2-40B4-BE49-F238E27FC236}">
                <a16:creationId xmlns:a16="http://schemas.microsoft.com/office/drawing/2014/main" id="{8D946CAE-25E8-9749-AD57-BCB733795393}"/>
              </a:ext>
            </a:extLst>
          </p:cNvPr>
          <p:cNvSpPr>
            <a:spLocks noGrp="1"/>
          </p:cNvSpPr>
          <p:nvPr>
            <p:ph type="body" sz="quarter" idx="11" hasCustomPrompt="1"/>
          </p:nvPr>
        </p:nvSpPr>
        <p:spPr>
          <a:xfrm>
            <a:off x="977257" y="4480121"/>
            <a:ext cx="8719193" cy="776927"/>
          </a:xfrm>
        </p:spPr>
        <p:txBody>
          <a:bodyPr/>
          <a:lstStyle>
            <a:lvl1pPr marL="0" indent="0" algn="ctr">
              <a:buFontTx/>
              <a:buNone/>
              <a:defRPr sz="2200" b="1">
                <a:solidFill>
                  <a:schemeClr val="bg1"/>
                </a:solidFill>
                <a:latin typeface="+mj-lt"/>
              </a:defRPr>
            </a:lvl1pPr>
          </a:lstStyle>
          <a:p>
            <a:pPr lvl="0"/>
            <a:r>
              <a:rPr lang="sv-SE" dirty="0"/>
              <a:t>Text</a:t>
            </a:r>
          </a:p>
        </p:txBody>
      </p:sp>
      <p:sp>
        <p:nvSpPr>
          <p:cNvPr id="8" name="Rubrik 1">
            <a:extLst>
              <a:ext uri="{FF2B5EF4-FFF2-40B4-BE49-F238E27FC236}">
                <a16:creationId xmlns:a16="http://schemas.microsoft.com/office/drawing/2014/main" id="{76B7A361-E63D-E34E-BF36-CA0B219CBCE2}"/>
              </a:ext>
            </a:extLst>
          </p:cNvPr>
          <p:cNvSpPr>
            <a:spLocks noGrp="1"/>
          </p:cNvSpPr>
          <p:nvPr>
            <p:ph type="title" hasCustomPrompt="1"/>
          </p:nvPr>
        </p:nvSpPr>
        <p:spPr>
          <a:xfrm>
            <a:off x="977257" y="3422618"/>
            <a:ext cx="8719193" cy="886252"/>
          </a:xfrm>
        </p:spPr>
        <p:txBody>
          <a:bodyPr/>
          <a:lstStyle>
            <a:lvl1pPr algn="ctr">
              <a:defRPr sz="3600">
                <a:solidFill>
                  <a:schemeClr val="bg1"/>
                </a:solidFill>
              </a:defRPr>
            </a:lvl1pPr>
          </a:lstStyle>
          <a:p>
            <a:r>
              <a:rPr lang="sv-SE" dirty="0"/>
              <a:t>Rubrik</a:t>
            </a:r>
          </a:p>
        </p:txBody>
      </p:sp>
    </p:spTree>
    <p:extLst>
      <p:ext uri="{BB962C8B-B14F-4D97-AF65-F5344CB8AC3E}">
        <p14:creationId xmlns:p14="http://schemas.microsoft.com/office/powerpoint/2010/main" val="120215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42AD720-63F5-CE4C-9EE8-5999AACDB58A}"/>
              </a:ext>
            </a:extLst>
          </p:cNvPr>
          <p:cNvPicPr>
            <a:picLocks noChangeAspect="1"/>
          </p:cNvPicPr>
          <p:nvPr userDrawn="1"/>
        </p:nvPicPr>
        <p:blipFill>
          <a:blip r:embed="rId14"/>
          <a:stretch>
            <a:fillRect/>
          </a:stretch>
        </p:blipFill>
        <p:spPr>
          <a:xfrm>
            <a:off x="400364" y="0"/>
            <a:ext cx="706645" cy="815974"/>
          </a:xfrm>
          <a:prstGeom prst="rect">
            <a:avLst/>
          </a:prstGeom>
        </p:spPr>
      </p:pic>
      <p:sp>
        <p:nvSpPr>
          <p:cNvPr id="8" name="Rektangel 7"/>
          <p:cNvSpPr/>
          <p:nvPr userDrawn="1"/>
        </p:nvSpPr>
        <p:spPr>
          <a:xfrm>
            <a:off x="0" y="946768"/>
            <a:ext cx="10693400" cy="5065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976133" y="1126133"/>
            <a:ext cx="8720362" cy="811560"/>
          </a:xfrm>
          <a:prstGeom prst="rect">
            <a:avLst/>
          </a:prstGeom>
        </p:spPr>
        <p:txBody>
          <a:bodyPr vert="horz" lIns="0" tIns="0" rIns="0" bIns="0" rtlCol="0" anchor="b" anchorCtr="0">
            <a:noAutofit/>
          </a:bodyPr>
          <a:lstStyle/>
          <a:p>
            <a:endParaRPr lang="sv-SE" dirty="0"/>
          </a:p>
        </p:txBody>
      </p:sp>
      <p:sp>
        <p:nvSpPr>
          <p:cNvPr id="3" name="Platshållare för text 2"/>
          <p:cNvSpPr>
            <a:spLocks noGrp="1"/>
          </p:cNvSpPr>
          <p:nvPr>
            <p:ph type="body" idx="1"/>
          </p:nvPr>
        </p:nvSpPr>
        <p:spPr>
          <a:xfrm>
            <a:off x="977249" y="2091087"/>
            <a:ext cx="8719202" cy="290746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a:extLst>
              <a:ext uri="{FF2B5EF4-FFF2-40B4-BE49-F238E27FC236}">
                <a16:creationId xmlns:a16="http://schemas.microsoft.com/office/drawing/2014/main" id="{4FC75E51-5E58-40BB-A001-BF316A9749E0}"/>
              </a:ext>
            </a:extLst>
          </p:cNvPr>
          <p:cNvPicPr>
            <a:picLocks noChangeAspect="1"/>
          </p:cNvPicPr>
          <p:nvPr userDrawn="1"/>
        </p:nvPicPr>
        <p:blipFill>
          <a:blip r:embed="rId15"/>
          <a:stretch>
            <a:fillRect/>
          </a:stretch>
        </p:blipFill>
        <p:spPr>
          <a:xfrm>
            <a:off x="1275086" y="278746"/>
            <a:ext cx="1175857" cy="483910"/>
          </a:xfrm>
          <a:prstGeom prst="rect">
            <a:avLst/>
          </a:prstGeom>
        </p:spPr>
      </p:pic>
      <p:pic>
        <p:nvPicPr>
          <p:cNvPr id="11" name="Bildobjekt 10">
            <a:extLst>
              <a:ext uri="{FF2B5EF4-FFF2-40B4-BE49-F238E27FC236}">
                <a16:creationId xmlns:a16="http://schemas.microsoft.com/office/drawing/2014/main" id="{42908A36-8ADF-414B-8737-CB3F0AF80284}"/>
              </a:ext>
            </a:extLst>
          </p:cNvPr>
          <p:cNvPicPr>
            <a:picLocks noChangeAspect="1"/>
          </p:cNvPicPr>
          <p:nvPr userDrawn="1"/>
        </p:nvPicPr>
        <p:blipFill>
          <a:blip r:embed="rId16"/>
          <a:stretch>
            <a:fillRect/>
          </a:stretch>
        </p:blipFill>
        <p:spPr>
          <a:xfrm>
            <a:off x="9617475" y="182880"/>
            <a:ext cx="738918" cy="601472"/>
          </a:xfrm>
          <a:prstGeom prst="rect">
            <a:avLst/>
          </a:prstGeom>
        </p:spPr>
      </p:pic>
    </p:spTree>
    <p:extLst>
      <p:ext uri="{BB962C8B-B14F-4D97-AF65-F5344CB8AC3E}">
        <p14:creationId xmlns:p14="http://schemas.microsoft.com/office/powerpoint/2010/main" val="331280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8" r:id="rId5"/>
    <p:sldLayoutId id="2147483656" r:id="rId6"/>
    <p:sldLayoutId id="2147483663" r:id="rId7"/>
    <p:sldLayoutId id="2147483652" r:id="rId8"/>
    <p:sldLayoutId id="2147483665" r:id="rId9"/>
    <p:sldLayoutId id="2147483664" r:id="rId10"/>
    <p:sldLayoutId id="2147483653"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800"/>
        </a:lnSpc>
        <a:spcBef>
          <a:spcPct val="0"/>
        </a:spcBef>
        <a:buNone/>
        <a:defRPr sz="3600" kern="1200" spc="-50" baseline="0">
          <a:solidFill>
            <a:schemeClr val="accent1"/>
          </a:solidFill>
          <a:latin typeface="+mj-lt"/>
          <a:ea typeface="+mj-ea"/>
          <a:cs typeface="+mj-cs"/>
        </a:defRPr>
      </a:lvl1pPr>
    </p:titleStyle>
    <p:bodyStyle>
      <a:lvl1pPr marL="177800" indent="-177800" algn="l" defTabSz="914400" rtl="0" eaLnBrk="1" latinLnBrk="0" hangingPunct="1">
        <a:lnSpc>
          <a:spcPts val="2600"/>
        </a:lnSpc>
        <a:spcBef>
          <a:spcPts val="1000"/>
        </a:spcBef>
        <a:buClr>
          <a:schemeClr val="accent1"/>
        </a:buClr>
        <a:buSzPct val="113000"/>
        <a:buFont typeface="Arial" panose="020B0604020202020204" pitchFamily="34" charset="0"/>
        <a:buChar char="•"/>
        <a:defRPr sz="2200" kern="1200">
          <a:solidFill>
            <a:schemeClr val="tx1"/>
          </a:solidFill>
          <a:latin typeface="+mn-lt"/>
          <a:ea typeface="+mn-ea"/>
          <a:cs typeface="+mn-cs"/>
        </a:defRPr>
      </a:lvl1pPr>
      <a:lvl2pPr marL="344488" indent="-90488" algn="l" defTabSz="9144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1963" indent="-100013" algn="l" defTabSz="914400" rtl="0" eaLnBrk="1" latinLnBrk="0" hangingPunct="1">
        <a:lnSpc>
          <a:spcPct val="100000"/>
        </a:lnSpc>
        <a:spcBef>
          <a:spcPts val="0"/>
        </a:spcBef>
        <a:buClr>
          <a:schemeClr val="accent1"/>
        </a:buClr>
        <a:buFont typeface="Arial" panose="020B0604020202020204" pitchFamily="34" charset="0"/>
        <a:buChar char="̵"/>
        <a:tabLst/>
        <a:defRPr sz="1600" kern="1200">
          <a:solidFill>
            <a:schemeClr val="tx1"/>
          </a:solidFill>
          <a:latin typeface="+mn-lt"/>
          <a:ea typeface="+mn-ea"/>
          <a:cs typeface="+mn-cs"/>
        </a:defRPr>
      </a:lvl3pPr>
      <a:lvl4pPr marL="606425" indent="-90488" algn="l" defTabSz="9144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50888" indent="-98425" algn="l" defTabSz="9144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93" userDrawn="1">
          <p15:clr>
            <a:srgbClr val="F26B43"/>
          </p15:clr>
        </p15:guide>
        <p15:guide id="2" pos="3368" userDrawn="1">
          <p15:clr>
            <a:srgbClr val="F26B43"/>
          </p15:clr>
        </p15:guide>
        <p15:guide id="3" pos="627" userDrawn="1">
          <p15:clr>
            <a:srgbClr val="F26B43"/>
          </p15:clr>
        </p15:guide>
        <p15:guide id="4" orient="horz" pos="1122" userDrawn="1">
          <p15:clr>
            <a:srgbClr val="F26B43"/>
          </p15:clr>
        </p15:guide>
        <p15:guide id="5" pos="61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ktangel 7"/>
          <p:cNvSpPr/>
          <p:nvPr/>
        </p:nvSpPr>
        <p:spPr>
          <a:xfrm>
            <a:off x="0" y="712340"/>
            <a:ext cx="10693400" cy="4002324"/>
          </a:xfrm>
          <a:prstGeom prst="rect">
            <a:avLst/>
          </a:prstGeom>
          <a:gradFill>
            <a:gsLst>
              <a:gs pos="0">
                <a:srgbClr val="C7E98D"/>
              </a:gs>
              <a:gs pos="7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1854"/>
            <a:endParaRPr lang="en-GB" sz="1574">
              <a:solidFill>
                <a:prstClr val="white"/>
              </a:solidFill>
            </a:endParaRPr>
          </a:p>
        </p:txBody>
      </p:sp>
      <p:sp>
        <p:nvSpPr>
          <p:cNvPr id="2" name="Platshållare för rubrik 1"/>
          <p:cNvSpPr>
            <a:spLocks noGrp="1"/>
          </p:cNvSpPr>
          <p:nvPr>
            <p:ph type="title"/>
          </p:nvPr>
        </p:nvSpPr>
        <p:spPr>
          <a:xfrm>
            <a:off x="691683" y="998747"/>
            <a:ext cx="9407993" cy="752786"/>
          </a:xfrm>
          <a:prstGeom prst="rect">
            <a:avLst/>
          </a:prstGeom>
        </p:spPr>
        <p:txBody>
          <a:bodyPr vert="horz" lIns="0" tIns="0" rIns="0" bIns="0" rtlCol="0" anchor="b" anchorCtr="0">
            <a:no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682454" y="1930328"/>
            <a:ext cx="9417223" cy="342324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p:cNvSpPr>
            <a:spLocks noGrp="1"/>
          </p:cNvSpPr>
          <p:nvPr>
            <p:ph type="dt" sz="half" idx="2"/>
          </p:nvPr>
        </p:nvSpPr>
        <p:spPr>
          <a:xfrm>
            <a:off x="599324" y="5704290"/>
            <a:ext cx="2495127" cy="119273"/>
          </a:xfrm>
          <a:prstGeom prst="rect">
            <a:avLst/>
          </a:prstGeom>
        </p:spPr>
        <p:txBody>
          <a:bodyPr vert="horz" lIns="104306" tIns="52153" rIns="104306" bIns="52153" rtlCol="0" anchor="ctr"/>
          <a:lstStyle>
            <a:lvl1pPr algn="l">
              <a:defRPr sz="600">
                <a:solidFill>
                  <a:schemeClr val="tx1"/>
                </a:solidFill>
              </a:defRPr>
            </a:lvl1pPr>
          </a:lstStyle>
          <a:p>
            <a:pPr defTabSz="781854"/>
            <a:fld id="{BDA17154-C7EF-40A2-8B82-49686FDD9738}" type="datetime1">
              <a:rPr lang="sv-SE" smtClean="0">
                <a:solidFill>
                  <a:prstClr val="black"/>
                </a:solidFill>
              </a:rPr>
              <a:pPr defTabSz="781854"/>
              <a:t>2020-01-31</a:t>
            </a:fld>
            <a:endParaRPr lang="en-GB" dirty="0">
              <a:solidFill>
                <a:prstClr val="black"/>
              </a:solidFill>
            </a:endParaRPr>
          </a:p>
        </p:txBody>
      </p:sp>
      <p:sp>
        <p:nvSpPr>
          <p:cNvPr id="6" name="Platshållare för bildnummer 5"/>
          <p:cNvSpPr>
            <a:spLocks noGrp="1"/>
          </p:cNvSpPr>
          <p:nvPr>
            <p:ph type="sldNum" sz="quarter" idx="4"/>
          </p:nvPr>
        </p:nvSpPr>
        <p:spPr>
          <a:xfrm>
            <a:off x="7692709" y="5704290"/>
            <a:ext cx="2495127" cy="119273"/>
          </a:xfrm>
          <a:prstGeom prst="rect">
            <a:avLst/>
          </a:prstGeom>
        </p:spPr>
        <p:txBody>
          <a:bodyPr vert="horz" lIns="104306" tIns="52153" rIns="104306" bIns="52153" rtlCol="0" anchor="ctr"/>
          <a:lstStyle>
            <a:lvl1pPr algn="r">
              <a:defRPr sz="600">
                <a:solidFill>
                  <a:schemeClr val="tx1"/>
                </a:solidFill>
              </a:defRPr>
            </a:lvl1pPr>
          </a:lstStyle>
          <a:p>
            <a:pPr defTabSz="781854"/>
            <a:fld id="{9A26D99F-5714-41DC-8DAE-A4636615331C}" type="slidenum">
              <a:rPr lang="en-GB" smtClean="0">
                <a:solidFill>
                  <a:prstClr val="black"/>
                </a:solidFill>
              </a:rPr>
              <a:pPr defTabSz="781854"/>
              <a:t>‹#›</a:t>
            </a:fld>
            <a:endParaRPr lang="en-GB" dirty="0">
              <a:solidFill>
                <a:prstClr val="black"/>
              </a:solidFill>
            </a:endParaRPr>
          </a:p>
        </p:txBody>
      </p:sp>
      <p:pic>
        <p:nvPicPr>
          <p:cNvPr id="9" name="Bildobjek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33" y="220310"/>
            <a:ext cx="1126259" cy="748616"/>
          </a:xfrm>
          <a:prstGeom prst="rect">
            <a:avLst/>
          </a:prstGeom>
        </p:spPr>
      </p:pic>
      <p:cxnSp>
        <p:nvCxnSpPr>
          <p:cNvPr id="11" name="Rak 10"/>
          <p:cNvCxnSpPr/>
          <p:nvPr/>
        </p:nvCxnSpPr>
        <p:spPr>
          <a:xfrm>
            <a:off x="701966" y="5662001"/>
            <a:ext cx="93749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392046"/>
      </p:ext>
    </p:extLst>
  </p:cSld>
  <p:clrMap bg1="lt1" tx1="dk1" bg2="lt2" tx2="dk2" accent1="accent1" accent2="accent2" accent3="accent3" accent4="accent4" accent5="accent5" accent6="accent6" hlink="hlink" folHlink="folHlink"/>
  <p:sldLayoutIdLst>
    <p:sldLayoutId id="2147483668" r:id="rId1"/>
    <p:sldLayoutId id="214748366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781854" rtl="0" eaLnBrk="1" latinLnBrk="0" hangingPunct="1">
        <a:lnSpc>
          <a:spcPts val="4048"/>
        </a:lnSpc>
        <a:spcBef>
          <a:spcPct val="0"/>
        </a:spcBef>
        <a:buNone/>
        <a:defRPr sz="3148" kern="1200">
          <a:solidFill>
            <a:schemeClr val="tx1"/>
          </a:solidFill>
          <a:latin typeface="+mj-lt"/>
          <a:ea typeface="+mj-ea"/>
          <a:cs typeface="+mj-cs"/>
        </a:defRPr>
      </a:lvl1pPr>
    </p:titleStyle>
    <p:bodyStyle>
      <a:lvl1pPr marL="331999" indent="-331999" algn="l" defTabSz="781854" rtl="0" eaLnBrk="1" latinLnBrk="0" hangingPunct="1">
        <a:spcBef>
          <a:spcPct val="20000"/>
        </a:spcBef>
        <a:buSzPct val="108000"/>
        <a:buFont typeface="Arial" panose="020B0604020202020204" pitchFamily="34" charset="0"/>
        <a:buChar char="•"/>
        <a:defRPr sz="1799" kern="1200">
          <a:solidFill>
            <a:schemeClr val="tx1"/>
          </a:solidFill>
          <a:latin typeface="+mn-lt"/>
          <a:ea typeface="+mn-ea"/>
          <a:cs typeface="+mn-cs"/>
        </a:defRPr>
      </a:lvl1pPr>
      <a:lvl2pPr marL="605689" indent="-271310" algn="l" defTabSz="781854" rtl="0" eaLnBrk="1" latinLnBrk="0" hangingPunct="1">
        <a:spcBef>
          <a:spcPct val="20000"/>
        </a:spcBef>
        <a:buFont typeface="Arial" panose="020B0604020202020204" pitchFamily="34" charset="0"/>
        <a:buChar char="−"/>
        <a:defRPr sz="1349" kern="1200">
          <a:solidFill>
            <a:schemeClr val="tx1"/>
          </a:solidFill>
          <a:latin typeface="+mn-lt"/>
          <a:ea typeface="+mn-ea"/>
          <a:cs typeface="+mn-cs"/>
        </a:defRPr>
      </a:lvl2pPr>
      <a:lvl3pPr marL="877001" indent="-271310" algn="l" defTabSz="781854" rtl="0" eaLnBrk="1" latinLnBrk="0" hangingPunct="1">
        <a:spcBef>
          <a:spcPct val="20000"/>
        </a:spcBef>
        <a:buFont typeface="Arial" panose="020B0604020202020204" pitchFamily="34" charset="0"/>
        <a:buChar char="−"/>
        <a:defRPr sz="1199" kern="1200">
          <a:solidFill>
            <a:schemeClr val="tx1"/>
          </a:solidFill>
          <a:latin typeface="+mn-lt"/>
          <a:ea typeface="+mn-ea"/>
          <a:cs typeface="+mn-cs"/>
        </a:defRPr>
      </a:lvl3pPr>
      <a:lvl4pPr marL="1139981" indent="-262982" algn="l" defTabSz="781854" rtl="0" eaLnBrk="1" latinLnBrk="0" hangingPunct="1">
        <a:spcBef>
          <a:spcPct val="20000"/>
        </a:spcBef>
        <a:buFont typeface="Arial" panose="020B0604020202020204" pitchFamily="34" charset="0"/>
        <a:buChar char="−"/>
        <a:defRPr sz="1199" kern="1200">
          <a:solidFill>
            <a:schemeClr val="tx1"/>
          </a:solidFill>
          <a:latin typeface="+mn-lt"/>
          <a:ea typeface="+mn-ea"/>
          <a:cs typeface="+mn-cs"/>
        </a:defRPr>
      </a:lvl4pPr>
      <a:lvl5pPr marL="1410102" indent="-270121" algn="l" defTabSz="781854" rtl="0" eaLnBrk="1" latinLnBrk="0" hangingPunct="1">
        <a:spcBef>
          <a:spcPct val="20000"/>
        </a:spcBef>
        <a:buFont typeface="Arial" panose="020B0604020202020204" pitchFamily="34" charset="0"/>
        <a:buChar char="−"/>
        <a:defRPr sz="1199" kern="1200">
          <a:solidFill>
            <a:schemeClr val="tx1"/>
          </a:solidFill>
          <a:latin typeface="+mn-lt"/>
          <a:ea typeface="+mn-ea"/>
          <a:cs typeface="+mn-cs"/>
        </a:defRPr>
      </a:lvl5pPr>
      <a:lvl6pPr marL="2150100" indent="-195463" algn="l" defTabSz="781854" rtl="0" eaLnBrk="1" latinLnBrk="0" hangingPunct="1">
        <a:spcBef>
          <a:spcPct val="20000"/>
        </a:spcBef>
        <a:buFont typeface="Arial" panose="020B0604020202020204" pitchFamily="34" charset="0"/>
        <a:buChar char="•"/>
        <a:defRPr sz="1724" kern="1200">
          <a:solidFill>
            <a:schemeClr val="tx1"/>
          </a:solidFill>
          <a:latin typeface="+mn-lt"/>
          <a:ea typeface="+mn-ea"/>
          <a:cs typeface="+mn-cs"/>
        </a:defRPr>
      </a:lvl6pPr>
      <a:lvl7pPr marL="2541028" indent="-195463" algn="l" defTabSz="781854" rtl="0" eaLnBrk="1" latinLnBrk="0" hangingPunct="1">
        <a:spcBef>
          <a:spcPct val="20000"/>
        </a:spcBef>
        <a:buFont typeface="Arial" panose="020B0604020202020204" pitchFamily="34" charset="0"/>
        <a:buChar char="•"/>
        <a:defRPr sz="1724" kern="1200">
          <a:solidFill>
            <a:schemeClr val="tx1"/>
          </a:solidFill>
          <a:latin typeface="+mn-lt"/>
          <a:ea typeface="+mn-ea"/>
          <a:cs typeface="+mn-cs"/>
        </a:defRPr>
      </a:lvl7pPr>
      <a:lvl8pPr marL="2931954" indent="-195463" algn="l" defTabSz="781854" rtl="0" eaLnBrk="1" latinLnBrk="0" hangingPunct="1">
        <a:spcBef>
          <a:spcPct val="20000"/>
        </a:spcBef>
        <a:buFont typeface="Arial" panose="020B0604020202020204" pitchFamily="34" charset="0"/>
        <a:buChar char="•"/>
        <a:defRPr sz="1724" kern="1200">
          <a:solidFill>
            <a:schemeClr val="tx1"/>
          </a:solidFill>
          <a:latin typeface="+mn-lt"/>
          <a:ea typeface="+mn-ea"/>
          <a:cs typeface="+mn-cs"/>
        </a:defRPr>
      </a:lvl8pPr>
      <a:lvl9pPr marL="3322882" indent="-195463" algn="l" defTabSz="781854" rtl="0" eaLnBrk="1" latinLnBrk="0" hangingPunct="1">
        <a:spcBef>
          <a:spcPct val="20000"/>
        </a:spcBef>
        <a:buFont typeface="Arial" panose="020B0604020202020204" pitchFamily="34" charset="0"/>
        <a:buChar char="•"/>
        <a:defRPr sz="1724" kern="1200">
          <a:solidFill>
            <a:schemeClr val="tx1"/>
          </a:solidFill>
          <a:latin typeface="+mn-lt"/>
          <a:ea typeface="+mn-ea"/>
          <a:cs typeface="+mn-cs"/>
        </a:defRPr>
      </a:lvl9pPr>
    </p:bodyStyle>
    <p:otherStyle>
      <a:defPPr>
        <a:defRPr lang="en-US"/>
      </a:defPPr>
      <a:lvl1pPr marL="0" algn="l" defTabSz="781854" rtl="0" eaLnBrk="1" latinLnBrk="0" hangingPunct="1">
        <a:defRPr sz="1574" kern="1200">
          <a:solidFill>
            <a:schemeClr val="tx1"/>
          </a:solidFill>
          <a:latin typeface="+mn-lt"/>
          <a:ea typeface="+mn-ea"/>
          <a:cs typeface="+mn-cs"/>
        </a:defRPr>
      </a:lvl1pPr>
      <a:lvl2pPr marL="390928" algn="l" defTabSz="781854" rtl="0" eaLnBrk="1" latinLnBrk="0" hangingPunct="1">
        <a:defRPr sz="1574" kern="1200">
          <a:solidFill>
            <a:schemeClr val="tx1"/>
          </a:solidFill>
          <a:latin typeface="+mn-lt"/>
          <a:ea typeface="+mn-ea"/>
          <a:cs typeface="+mn-cs"/>
        </a:defRPr>
      </a:lvl2pPr>
      <a:lvl3pPr marL="781854" algn="l" defTabSz="781854" rtl="0" eaLnBrk="1" latinLnBrk="0" hangingPunct="1">
        <a:defRPr sz="1574" kern="1200">
          <a:solidFill>
            <a:schemeClr val="tx1"/>
          </a:solidFill>
          <a:latin typeface="+mn-lt"/>
          <a:ea typeface="+mn-ea"/>
          <a:cs typeface="+mn-cs"/>
        </a:defRPr>
      </a:lvl3pPr>
      <a:lvl4pPr marL="1172782" algn="l" defTabSz="781854" rtl="0" eaLnBrk="1" latinLnBrk="0" hangingPunct="1">
        <a:defRPr sz="1574" kern="1200">
          <a:solidFill>
            <a:schemeClr val="tx1"/>
          </a:solidFill>
          <a:latin typeface="+mn-lt"/>
          <a:ea typeface="+mn-ea"/>
          <a:cs typeface="+mn-cs"/>
        </a:defRPr>
      </a:lvl4pPr>
      <a:lvl5pPr marL="1563709" algn="l" defTabSz="781854" rtl="0" eaLnBrk="1" latinLnBrk="0" hangingPunct="1">
        <a:defRPr sz="1574" kern="1200">
          <a:solidFill>
            <a:schemeClr val="tx1"/>
          </a:solidFill>
          <a:latin typeface="+mn-lt"/>
          <a:ea typeface="+mn-ea"/>
          <a:cs typeface="+mn-cs"/>
        </a:defRPr>
      </a:lvl5pPr>
      <a:lvl6pPr marL="1954637" algn="l" defTabSz="781854" rtl="0" eaLnBrk="1" latinLnBrk="0" hangingPunct="1">
        <a:defRPr sz="1574" kern="1200">
          <a:solidFill>
            <a:schemeClr val="tx1"/>
          </a:solidFill>
          <a:latin typeface="+mn-lt"/>
          <a:ea typeface="+mn-ea"/>
          <a:cs typeface="+mn-cs"/>
        </a:defRPr>
      </a:lvl6pPr>
      <a:lvl7pPr marL="2345564" algn="l" defTabSz="781854" rtl="0" eaLnBrk="1" latinLnBrk="0" hangingPunct="1">
        <a:defRPr sz="1574" kern="1200">
          <a:solidFill>
            <a:schemeClr val="tx1"/>
          </a:solidFill>
          <a:latin typeface="+mn-lt"/>
          <a:ea typeface="+mn-ea"/>
          <a:cs typeface="+mn-cs"/>
        </a:defRPr>
      </a:lvl7pPr>
      <a:lvl8pPr marL="2736491" algn="l" defTabSz="781854" rtl="0" eaLnBrk="1" latinLnBrk="0" hangingPunct="1">
        <a:defRPr sz="1574" kern="1200">
          <a:solidFill>
            <a:schemeClr val="tx1"/>
          </a:solidFill>
          <a:latin typeface="+mn-lt"/>
          <a:ea typeface="+mn-ea"/>
          <a:cs typeface="+mn-cs"/>
        </a:defRPr>
      </a:lvl8pPr>
      <a:lvl9pPr marL="3127419" algn="l" defTabSz="781854" rtl="0" eaLnBrk="1" latinLnBrk="0" hangingPunct="1">
        <a:defRPr sz="157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s://aldretandvard.se/" TargetMode="External"/><Relationship Id="rId4" Type="http://schemas.openxmlformats.org/officeDocument/2006/relationships/image" Target="cid:d433b80b-fd20-4295-8ebf-64c5de9234c9@ftv.sll.s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Munhälsans betydelse för ett gott åldrande</a:t>
            </a:r>
            <a:endParaRPr lang="sv-SE" dirty="0"/>
          </a:p>
        </p:txBody>
      </p:sp>
    </p:spTree>
    <p:extLst>
      <p:ext uri="{BB962C8B-B14F-4D97-AF65-F5344CB8AC3E}">
        <p14:creationId xmlns:p14="http://schemas.microsoft.com/office/powerpoint/2010/main" val="28811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Tandlossning (parodontit)</a:t>
            </a:r>
            <a:endParaRPr lang="sv-SE" dirty="0"/>
          </a:p>
        </p:txBody>
      </p:sp>
      <p:sp>
        <p:nvSpPr>
          <p:cNvPr id="3" name="Platshållare för innehåll 2"/>
          <p:cNvSpPr>
            <a:spLocks noGrp="1"/>
          </p:cNvSpPr>
          <p:nvPr>
            <p:ph idx="1"/>
          </p:nvPr>
        </p:nvSpPr>
        <p:spPr/>
        <p:txBody>
          <a:bodyPr/>
          <a:lstStyle/>
          <a:p>
            <a:r>
              <a:rPr lang="sv-SE" dirty="0" smtClean="0"/>
              <a:t>40% av den vuxna befolkningen har någon </a:t>
            </a:r>
          </a:p>
          <a:p>
            <a:pPr marL="0" indent="0">
              <a:buNone/>
            </a:pPr>
            <a:r>
              <a:rPr lang="sv-SE" dirty="0" smtClean="0"/>
              <a:t>grad </a:t>
            </a:r>
            <a:r>
              <a:rPr lang="sv-SE" dirty="0" smtClean="0"/>
              <a:t>av </a:t>
            </a:r>
            <a:r>
              <a:rPr lang="sv-SE" dirty="0" smtClean="0"/>
              <a:t>parodontit</a:t>
            </a:r>
          </a:p>
          <a:p>
            <a:pPr marL="0" indent="0">
              <a:buNone/>
            </a:pPr>
            <a:endParaRPr lang="sv-SE" dirty="0"/>
          </a:p>
        </p:txBody>
      </p:sp>
      <p:pic>
        <p:nvPicPr>
          <p:cNvPr id="4" name="Platshållare för innehåll 4">
            <a:extLst>
              <a:ext uri="{FF2B5EF4-FFF2-40B4-BE49-F238E27FC236}">
                <a16:creationId xmlns:a16="http://schemas.microsoft.com/office/drawing/2014/main" id="{BC2F6F00-82D5-405A-8044-0AE0E75F16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75557">
            <a:off x="7250946" y="1484499"/>
            <a:ext cx="3054409" cy="4242689"/>
          </a:xfrm>
          <a:prstGeom prst="rect">
            <a:avLst/>
          </a:prstGeom>
        </p:spPr>
      </p:pic>
    </p:spTree>
    <p:extLst>
      <p:ext uri="{BB962C8B-B14F-4D97-AF65-F5344CB8AC3E}">
        <p14:creationId xmlns:p14="http://schemas.microsoft.com/office/powerpoint/2010/main" val="379660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Karies</a:t>
            </a:r>
            <a:endParaRPr lang="sv-SE" dirty="0"/>
          </a:p>
        </p:txBody>
      </p:sp>
      <p:pic>
        <p:nvPicPr>
          <p:cNvPr id="4" name="Platshållare för innehåll 3">
            <a:extLst>
              <a:ext uri="{FF2B5EF4-FFF2-40B4-BE49-F238E27FC236}">
                <a16:creationId xmlns:a16="http://schemas.microsoft.com/office/drawing/2014/main" id="{9CCEC58E-6E13-4C11-844F-9B484FDAC01E}"/>
              </a:ext>
            </a:extLst>
          </p:cNvPr>
          <p:cNvPicPr>
            <a:picLocks noGrp="1" noChangeAspect="1"/>
          </p:cNvPicPr>
          <p:nvPr>
            <p:ph idx="1"/>
          </p:nvPr>
        </p:nvPicPr>
        <p:blipFill rotWithShape="1">
          <a:blip r:embed="rId3"/>
          <a:srcRect l="34819" t="18737" r="38236" b="26979"/>
          <a:stretch/>
        </p:blipFill>
        <p:spPr>
          <a:xfrm>
            <a:off x="976133" y="2225040"/>
            <a:ext cx="3213395" cy="3641500"/>
          </a:xfrm>
          <a:prstGeom prst="rect">
            <a:avLst/>
          </a:prstGeom>
        </p:spPr>
      </p:pic>
      <p:pic>
        <p:nvPicPr>
          <p:cNvPr id="5" name="Platshållare för innehåll 3">
            <a:extLst>
              <a:ext uri="{FF2B5EF4-FFF2-40B4-BE49-F238E27FC236}">
                <a16:creationId xmlns:a16="http://schemas.microsoft.com/office/drawing/2014/main" id="{719A6FE1-E9B0-4466-8505-5F4E8D8E5C15}"/>
              </a:ext>
            </a:extLst>
          </p:cNvPr>
          <p:cNvPicPr>
            <a:picLocks noChangeAspect="1"/>
          </p:cNvPicPr>
          <p:nvPr/>
        </p:nvPicPr>
        <p:blipFill rotWithShape="1">
          <a:blip r:embed="rId4"/>
          <a:srcRect l="38631" t="15675" r="38427" b="32980"/>
          <a:stretch/>
        </p:blipFill>
        <p:spPr>
          <a:xfrm rot="21403647">
            <a:off x="4295470" y="1537096"/>
            <a:ext cx="2786146" cy="3791273"/>
          </a:xfrm>
          <a:prstGeom prst="rect">
            <a:avLst/>
          </a:prstGeom>
        </p:spPr>
      </p:pic>
      <p:pic>
        <p:nvPicPr>
          <p:cNvPr id="6" name="Platshållare för innehåll 4">
            <a:extLst>
              <a:ext uri="{FF2B5EF4-FFF2-40B4-BE49-F238E27FC236}">
                <a16:creationId xmlns:a16="http://schemas.microsoft.com/office/drawing/2014/main" id="{94C0D150-3AC8-4D3D-947F-8738D41868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83724">
            <a:off x="7293716" y="2321208"/>
            <a:ext cx="2946211" cy="2070650"/>
          </a:xfrm>
          <a:prstGeom prst="rect">
            <a:avLst/>
          </a:prstGeom>
        </p:spPr>
      </p:pic>
    </p:spTree>
    <p:extLst>
      <p:ext uri="{BB962C8B-B14F-4D97-AF65-F5344CB8AC3E}">
        <p14:creationId xmlns:p14="http://schemas.microsoft.com/office/powerpoint/2010/main" val="248419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Extra Fluor när det behövs</a:t>
            </a:r>
            <a:endParaRPr lang="sv-SE" dirty="0"/>
          </a:p>
        </p:txBody>
      </p:sp>
      <p:pic>
        <p:nvPicPr>
          <p:cNvPr id="4" name="Platshållare för innehåll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76133" y="2341425"/>
            <a:ext cx="2206752" cy="2828544"/>
          </a:xfrm>
          <a:prstGeom prst="rect">
            <a:avLst/>
          </a:prstGeom>
        </p:spPr>
      </p:pic>
      <p:pic>
        <p:nvPicPr>
          <p:cNvPr id="5" name="Platshållare för innehåll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61198" y="2090736"/>
            <a:ext cx="1275116" cy="3329921"/>
          </a:xfrm>
          <a:prstGeom prst="rect">
            <a:avLst/>
          </a:prstGeom>
        </p:spPr>
      </p:pic>
      <p:pic>
        <p:nvPicPr>
          <p:cNvPr id="6" name="Bildobjekt 5"/>
          <p:cNvPicPr>
            <a:picLocks noChangeAspect="1"/>
          </p:cNvPicPr>
          <p:nvPr/>
        </p:nvPicPr>
        <p:blipFill>
          <a:blip r:embed="rId5"/>
          <a:stretch>
            <a:fillRect/>
          </a:stretch>
        </p:blipFill>
        <p:spPr>
          <a:xfrm rot="1640604">
            <a:off x="6764499" y="2171468"/>
            <a:ext cx="3406197" cy="2554648"/>
          </a:xfrm>
          <a:prstGeom prst="rect">
            <a:avLst/>
          </a:prstGeom>
        </p:spPr>
      </p:pic>
    </p:spTree>
    <p:extLst>
      <p:ext uri="{BB962C8B-B14F-4D97-AF65-F5344CB8AC3E}">
        <p14:creationId xmlns:p14="http://schemas.microsoft.com/office/powerpoint/2010/main" val="30129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40407" y="1177890"/>
            <a:ext cx="8720362" cy="811560"/>
          </a:xfrm>
        </p:spPr>
        <p:txBody>
          <a:bodyPr/>
          <a:lstStyle/>
          <a:p>
            <a:r>
              <a:rPr lang="sv-SE" dirty="0" smtClean="0"/>
              <a:t>Ensamboende är en risk för förlorad tandvårdskontakt</a:t>
            </a:r>
            <a:endParaRPr lang="sv-SE"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l="9364"/>
          <a:stretch/>
        </p:blipFill>
        <p:spPr>
          <a:xfrm>
            <a:off x="5619726" y="2091087"/>
            <a:ext cx="4061485" cy="2987041"/>
          </a:xfrm>
          <a:prstGeom prst="rect">
            <a:avLst/>
          </a:prstGeom>
        </p:spPr>
      </p:pic>
      <p:sp>
        <p:nvSpPr>
          <p:cNvPr id="5" name="Rektangel 4"/>
          <p:cNvSpPr/>
          <p:nvPr/>
        </p:nvSpPr>
        <p:spPr>
          <a:xfrm>
            <a:off x="273026" y="2294361"/>
            <a:ext cx="5346700" cy="3139321"/>
          </a:xfrm>
          <a:prstGeom prst="rect">
            <a:avLst/>
          </a:prstGeom>
        </p:spPr>
        <p:txBody>
          <a:bodyPr>
            <a:spAutoFit/>
          </a:bodyPr>
          <a:lstStyle/>
          <a:p>
            <a:r>
              <a:rPr lang="sv-SE" dirty="0">
                <a:latin typeface="Calibri" panose="020F0502020204030204" pitchFamily="34" charset="0"/>
                <a:cs typeface="Calibri" panose="020F0502020204030204" pitchFamily="34" charset="0"/>
              </a:rPr>
              <a:t>Totalt 10 444 hade besökt tandvården någon gång under 3 år före demensdiagnos. Dessa inkluderades i studien.</a:t>
            </a:r>
          </a:p>
          <a:p>
            <a:endParaRPr lang="sv-SE" dirty="0">
              <a:latin typeface="Calibri" panose="020F0502020204030204" pitchFamily="34" charset="0"/>
              <a:cs typeface="Calibri" panose="020F0502020204030204" pitchFamily="34" charset="0"/>
            </a:endParaRPr>
          </a:p>
          <a:p>
            <a:r>
              <a:rPr lang="sv-SE" dirty="0">
                <a:latin typeface="Calibri" panose="020F0502020204030204" pitchFamily="34" charset="0"/>
                <a:cs typeface="Calibri" panose="020F0502020204030204" pitchFamily="34" charset="0"/>
              </a:rPr>
              <a:t>19,2% hade inte besökt tandvården någon gång under 3 år efter demensdiagnos</a:t>
            </a:r>
          </a:p>
          <a:p>
            <a:r>
              <a:rPr lang="sv-SE" dirty="0">
                <a:latin typeface="Calibri" panose="020F0502020204030204" pitchFamily="34" charset="0"/>
                <a:cs typeface="Calibri" panose="020F0502020204030204" pitchFamily="34" charset="0"/>
              </a:rPr>
              <a:t>45% levde ensamma, 8% på äldreboende</a:t>
            </a:r>
          </a:p>
          <a:p>
            <a:r>
              <a:rPr lang="sv-SE" dirty="0">
                <a:latin typeface="Calibri" panose="020F0502020204030204" pitchFamily="34" charset="0"/>
                <a:cs typeface="Calibri" panose="020F0502020204030204" pitchFamily="34" charset="0"/>
              </a:rPr>
              <a:t>36% hade hemtjänst</a:t>
            </a:r>
          </a:p>
          <a:p>
            <a:r>
              <a:rPr lang="sv-SE" dirty="0">
                <a:latin typeface="Calibri" panose="020F0502020204030204" pitchFamily="34" charset="0"/>
                <a:cs typeface="Calibri" panose="020F0502020204030204" pitchFamily="34" charset="0"/>
              </a:rPr>
              <a:t>40% hade mild demens (MMSE&gt;24)</a:t>
            </a:r>
          </a:p>
          <a:p>
            <a:r>
              <a:rPr lang="sv-SE" dirty="0">
                <a:latin typeface="Calibri" panose="020F0502020204030204" pitchFamily="34" charset="0"/>
                <a:cs typeface="Calibri" panose="020F0502020204030204" pitchFamily="34" charset="0"/>
              </a:rPr>
              <a:t>24 kvarvarande tänder (median; IQR 18-27)</a:t>
            </a:r>
          </a:p>
          <a:p>
            <a:endParaRPr lang="sv-S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146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Muntorrhet</a:t>
            </a:r>
            <a:endParaRPr lang="sv-SE" dirty="0"/>
          </a:p>
        </p:txBody>
      </p:sp>
      <p:pic>
        <p:nvPicPr>
          <p:cNvPr id="4" name="Platshållare för innehåll 5"/>
          <p:cNvPicPr>
            <a:picLocks noGrp="1" noChangeAspect="1"/>
          </p:cNvPicPr>
          <p:nvPr>
            <p:ph idx="1"/>
          </p:nvPr>
        </p:nvPicPr>
        <p:blipFill>
          <a:blip r:embed="rId3"/>
          <a:stretch>
            <a:fillRect/>
          </a:stretch>
        </p:blipFill>
        <p:spPr>
          <a:xfrm>
            <a:off x="976133" y="2842260"/>
            <a:ext cx="4536440" cy="2316480"/>
          </a:xfrm>
          <a:prstGeom prst="rect">
            <a:avLst/>
          </a:prstGeom>
        </p:spPr>
      </p:pic>
      <p:sp>
        <p:nvSpPr>
          <p:cNvPr id="8" name="Rektangel 7"/>
          <p:cNvSpPr/>
          <p:nvPr/>
        </p:nvSpPr>
        <p:spPr>
          <a:xfrm>
            <a:off x="5577840" y="2050436"/>
            <a:ext cx="3371850" cy="2308324"/>
          </a:xfrm>
          <a:prstGeom prst="rect">
            <a:avLst/>
          </a:prstGeom>
        </p:spPr>
        <p:txBody>
          <a:bodyPr wrap="square">
            <a:spAutoFit/>
          </a:bodyPr>
          <a:lstStyle/>
          <a:p>
            <a:r>
              <a:rPr lang="sv-SE" altLang="sv-SE" dirty="0"/>
              <a:t>Förhöjd kariesrisk</a:t>
            </a:r>
          </a:p>
          <a:p>
            <a:endParaRPr lang="sv-SE" altLang="sv-SE" dirty="0"/>
          </a:p>
          <a:p>
            <a:r>
              <a:rPr lang="sv-SE" altLang="sv-SE" dirty="0"/>
              <a:t>Svårt att tugga och svälja</a:t>
            </a:r>
          </a:p>
          <a:p>
            <a:endParaRPr lang="sv-SE" altLang="sv-SE" dirty="0"/>
          </a:p>
          <a:p>
            <a:r>
              <a:rPr lang="sv-SE" altLang="sv-SE" dirty="0"/>
              <a:t>Slemhinnan känslig för infektioner och lesioner</a:t>
            </a:r>
          </a:p>
          <a:p>
            <a:endParaRPr lang="sv-SE" altLang="sv-SE" dirty="0"/>
          </a:p>
          <a:p>
            <a:r>
              <a:rPr lang="sv-SE" altLang="sv-SE" dirty="0"/>
              <a:t>Ökad plackmängd</a:t>
            </a:r>
          </a:p>
        </p:txBody>
      </p:sp>
    </p:spTree>
    <p:extLst>
      <p:ext uri="{BB962C8B-B14F-4D97-AF65-F5344CB8AC3E}">
        <p14:creationId xmlns:p14="http://schemas.microsoft.com/office/powerpoint/2010/main" val="334291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Munnen speglar kroppen</a:t>
            </a:r>
            <a:endParaRPr lang="sv-SE" dirty="0"/>
          </a:p>
        </p:txBody>
      </p:sp>
      <p:sp>
        <p:nvSpPr>
          <p:cNvPr id="3" name="Platshållare för innehåll 2"/>
          <p:cNvSpPr>
            <a:spLocks noGrp="1"/>
          </p:cNvSpPr>
          <p:nvPr>
            <p:ph idx="1"/>
          </p:nvPr>
        </p:nvSpPr>
        <p:spPr/>
        <p:txBody>
          <a:bodyPr/>
          <a:lstStyle/>
          <a:p>
            <a:pPr marL="342900" indent="-342900"/>
            <a:r>
              <a:rPr lang="sv-SE" dirty="0"/>
              <a:t>Bakterier tenderar att sprida sig</a:t>
            </a:r>
          </a:p>
          <a:p>
            <a:pPr marL="342900" indent="-342900"/>
            <a:r>
              <a:rPr lang="sv-SE" dirty="0"/>
              <a:t>Diabetespatienter har sämre munhälsa (tandlossning)</a:t>
            </a:r>
          </a:p>
          <a:p>
            <a:pPr marL="342900" indent="-342900"/>
            <a:r>
              <a:rPr lang="sv-SE" dirty="0"/>
              <a:t>Risken att drabbas av en första hjärtinfarkt ökar med 30 procent för personer med tandlossning</a:t>
            </a:r>
          </a:p>
          <a:p>
            <a:pPr marL="342900" indent="-342900"/>
            <a:r>
              <a:rPr lang="sv-SE" dirty="0"/>
              <a:t>Åderförkalkning </a:t>
            </a:r>
            <a:r>
              <a:rPr lang="sv-SE" dirty="0" smtClean="0"/>
              <a:t>påskyndas </a:t>
            </a:r>
            <a:r>
              <a:rPr lang="sv-SE" dirty="0"/>
              <a:t>av inflammation i munnen</a:t>
            </a:r>
          </a:p>
          <a:p>
            <a:pPr marL="342900" indent="-342900"/>
            <a:r>
              <a:rPr lang="sv-SE" dirty="0"/>
              <a:t>Antalet kvarvarande </a:t>
            </a:r>
            <a:r>
              <a:rPr lang="sv-SE" dirty="0" smtClean="0"/>
              <a:t>tänder </a:t>
            </a:r>
            <a:r>
              <a:rPr lang="sv-SE" dirty="0"/>
              <a:t>och demenssjukdom</a:t>
            </a:r>
          </a:p>
          <a:p>
            <a:pPr marL="342900" indent="-342900"/>
            <a:r>
              <a:rPr lang="sv-SE" dirty="0"/>
              <a:t>Tandlossningsbakterie som utlöser reumatism?</a:t>
            </a:r>
          </a:p>
        </p:txBody>
      </p:sp>
    </p:spTree>
    <p:extLst>
      <p:ext uri="{BB962C8B-B14F-4D97-AF65-F5344CB8AC3E}">
        <p14:creationId xmlns:p14="http://schemas.microsoft.com/office/powerpoint/2010/main" val="260395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Munhälsans koppling till diabetes</a:t>
            </a:r>
            <a:endParaRPr lang="sv-SE" dirty="0"/>
          </a:p>
        </p:txBody>
      </p:sp>
      <p:sp>
        <p:nvSpPr>
          <p:cNvPr id="3" name="Platshållare för innehåll 2"/>
          <p:cNvSpPr>
            <a:spLocks noGrp="1"/>
          </p:cNvSpPr>
          <p:nvPr>
            <p:ph idx="1"/>
          </p:nvPr>
        </p:nvSpPr>
        <p:spPr/>
        <p:txBody>
          <a:bodyPr/>
          <a:lstStyle/>
          <a:p>
            <a:r>
              <a:rPr lang="sv-SE" dirty="0" smtClean="0"/>
              <a:t>Behandling av tandlossning har en positiv inverkan på sjukdomsförloppet av diabetes</a:t>
            </a:r>
          </a:p>
          <a:p>
            <a:r>
              <a:rPr lang="sv-SE" dirty="0" smtClean="0"/>
              <a:t>För högt blodsocker kan förvärra parodontiten och försämra läkning</a:t>
            </a:r>
          </a:p>
          <a:p>
            <a:r>
              <a:rPr lang="sv-SE" dirty="0" smtClean="0"/>
              <a:t>Epidemiologiska studier har visat att diabetes är en </a:t>
            </a:r>
            <a:r>
              <a:rPr lang="sv-SE" dirty="0" err="1" smtClean="0"/>
              <a:t>riskfakror</a:t>
            </a:r>
            <a:r>
              <a:rPr lang="sv-SE" dirty="0" smtClean="0"/>
              <a:t> för parodontit</a:t>
            </a:r>
          </a:p>
          <a:p>
            <a:r>
              <a:rPr lang="sv-SE" dirty="0" smtClean="0"/>
              <a:t>Parodontit kallas ibland för ”den sjätte diabeteskomplikationen”</a:t>
            </a:r>
          </a:p>
          <a:p>
            <a:r>
              <a:rPr lang="sv-SE" dirty="0" smtClean="0"/>
              <a:t>Tandförlust eller parodontit har associerats med en ökad risk för insjuknande i diabetes</a:t>
            </a:r>
          </a:p>
          <a:p>
            <a:r>
              <a:rPr lang="sv-SE" dirty="0" smtClean="0"/>
              <a:t>Kausala samband har ännu inte kunnat fastställas</a:t>
            </a:r>
          </a:p>
          <a:p>
            <a:pPr marL="0" indent="0">
              <a:buNone/>
            </a:pPr>
            <a:endParaRPr lang="sv-SE" dirty="0"/>
          </a:p>
        </p:txBody>
      </p:sp>
    </p:spTree>
    <p:extLst>
      <p:ext uri="{BB962C8B-B14F-4D97-AF65-F5344CB8AC3E}">
        <p14:creationId xmlns:p14="http://schemas.microsoft.com/office/powerpoint/2010/main" val="388387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Effekten av behandling mot tandlossning hos diabetespatienter</a:t>
            </a:r>
            <a:endParaRPr lang="sv-SE" dirty="0"/>
          </a:p>
        </p:txBody>
      </p:sp>
      <p:sp>
        <p:nvSpPr>
          <p:cNvPr id="3" name="Platshållare för innehåll 2"/>
          <p:cNvSpPr>
            <a:spLocks noGrp="1"/>
          </p:cNvSpPr>
          <p:nvPr>
            <p:ph idx="1"/>
          </p:nvPr>
        </p:nvSpPr>
        <p:spPr/>
        <p:txBody>
          <a:bodyPr/>
          <a:lstStyle/>
          <a:p>
            <a:r>
              <a:rPr lang="sv-SE" dirty="0" smtClean="0"/>
              <a:t>Flera studier visar att behandling av tandlossning påverkar blodsockervärdet lika mycket som tillägg av ett andra läkemedel i farmakologisk behandling av diabetes typ 2.</a:t>
            </a:r>
          </a:p>
          <a:p>
            <a:r>
              <a:rPr lang="sv-SE" dirty="0" smtClean="0"/>
              <a:t>Behandling av tandlossning kan förhindra någon eller några av de kända diabeteskomplikationerna.</a:t>
            </a:r>
          </a:p>
          <a:p>
            <a:r>
              <a:rPr lang="sv-SE" dirty="0" smtClean="0"/>
              <a:t>Förbättrad munhälsa skapar möjligheter för bettrehabilitering som återskapar tuggfunktionen och därmed livskvaliteten</a:t>
            </a:r>
            <a:endParaRPr lang="sv-SE" dirty="0"/>
          </a:p>
        </p:txBody>
      </p:sp>
    </p:spTree>
    <p:extLst>
      <p:ext uri="{BB962C8B-B14F-4D97-AF65-F5344CB8AC3E}">
        <p14:creationId xmlns:p14="http://schemas.microsoft.com/office/powerpoint/2010/main" val="218139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Risken att drabbas av hjärtinfarkt ökar för de som har tandlossning</a:t>
            </a:r>
            <a:endParaRPr lang="sv-SE" dirty="0"/>
          </a:p>
        </p:txBody>
      </p:sp>
      <p:sp>
        <p:nvSpPr>
          <p:cNvPr id="3" name="Platshållare för innehåll 2"/>
          <p:cNvSpPr>
            <a:spLocks noGrp="1"/>
          </p:cNvSpPr>
          <p:nvPr>
            <p:ph idx="1"/>
          </p:nvPr>
        </p:nvSpPr>
        <p:spPr/>
        <p:txBody>
          <a:bodyPr/>
          <a:lstStyle/>
          <a:p>
            <a:r>
              <a:rPr lang="sv-SE" dirty="0" smtClean="0"/>
              <a:t>26% av alla dödsfall i region Stockholm orsakas av hjärtinfarkt och stroke (fler män än kvinnor)</a:t>
            </a:r>
          </a:p>
          <a:p>
            <a:r>
              <a:rPr lang="sv-SE" dirty="0" smtClean="0"/>
              <a:t>Riskfaktorer som går att förebygga:</a:t>
            </a:r>
          </a:p>
          <a:p>
            <a:pPr lvl="1"/>
            <a:r>
              <a:rPr lang="sv-SE" dirty="0" smtClean="0"/>
              <a:t>Rökning</a:t>
            </a:r>
          </a:p>
          <a:p>
            <a:pPr lvl="1"/>
            <a:r>
              <a:rPr lang="sv-SE" dirty="0" smtClean="0"/>
              <a:t>Diabetes</a:t>
            </a:r>
          </a:p>
          <a:p>
            <a:pPr lvl="1"/>
            <a:r>
              <a:rPr lang="sv-SE" dirty="0" smtClean="0"/>
              <a:t>Ogynnsamma blodfetter</a:t>
            </a:r>
          </a:p>
          <a:p>
            <a:pPr lvl="1"/>
            <a:r>
              <a:rPr lang="sv-SE" dirty="0" smtClean="0"/>
              <a:t>Högt blodtryck</a:t>
            </a:r>
          </a:p>
          <a:p>
            <a:pPr lvl="1"/>
            <a:r>
              <a:rPr lang="sv-SE" dirty="0" smtClean="0"/>
              <a:t>Dålig social och organisatorisk arbetsmiljö</a:t>
            </a:r>
            <a:endParaRPr lang="sv-SE" dirty="0"/>
          </a:p>
        </p:txBody>
      </p:sp>
    </p:spTree>
    <p:extLst>
      <p:ext uri="{BB962C8B-B14F-4D97-AF65-F5344CB8AC3E}">
        <p14:creationId xmlns:p14="http://schemas.microsoft.com/office/powerpoint/2010/main" val="18305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Åderförkalkning påskyndas av inflammation i munnen</a:t>
            </a:r>
            <a:endParaRPr lang="sv-SE" dirty="0"/>
          </a:p>
        </p:txBody>
      </p:sp>
      <p:sp>
        <p:nvSpPr>
          <p:cNvPr id="3" name="Platshållare för innehåll 2"/>
          <p:cNvSpPr>
            <a:spLocks noGrp="1"/>
          </p:cNvSpPr>
          <p:nvPr>
            <p:ph idx="1"/>
          </p:nvPr>
        </p:nvSpPr>
        <p:spPr/>
        <p:txBody>
          <a:bodyPr/>
          <a:lstStyle/>
          <a:p>
            <a:r>
              <a:rPr lang="sv-SE" dirty="0"/>
              <a:t>Överföring av </a:t>
            </a:r>
            <a:r>
              <a:rPr lang="sv-SE" dirty="0" smtClean="0"/>
              <a:t>munhålans </a:t>
            </a:r>
            <a:r>
              <a:rPr lang="sv-SE" dirty="0"/>
              <a:t>bakterier </a:t>
            </a:r>
            <a:r>
              <a:rPr lang="sv-SE" dirty="0" smtClean="0"/>
              <a:t>till </a:t>
            </a:r>
            <a:r>
              <a:rPr lang="sv-SE" dirty="0" err="1"/>
              <a:t>ateromatösa</a:t>
            </a:r>
            <a:r>
              <a:rPr lang="sv-SE" dirty="0"/>
              <a:t> </a:t>
            </a:r>
            <a:r>
              <a:rPr lang="sv-SE" dirty="0" smtClean="0"/>
              <a:t>plack</a:t>
            </a:r>
          </a:p>
          <a:p>
            <a:r>
              <a:rPr lang="sv-SE" dirty="0"/>
              <a:t>Överföring av </a:t>
            </a:r>
            <a:r>
              <a:rPr lang="sv-SE" dirty="0" err="1"/>
              <a:t>parodontalt</a:t>
            </a:r>
            <a:r>
              <a:rPr lang="sv-SE" dirty="0"/>
              <a:t> producerade </a:t>
            </a:r>
            <a:r>
              <a:rPr lang="sv-SE" dirty="0" smtClean="0"/>
              <a:t>cytokiner </a:t>
            </a:r>
            <a:r>
              <a:rPr lang="sv-SE" dirty="0"/>
              <a:t>till blodbanan </a:t>
            </a:r>
            <a:endParaRPr lang="sv-SE" dirty="0" smtClean="0"/>
          </a:p>
          <a:p>
            <a:r>
              <a:rPr lang="sv-SE" dirty="0"/>
              <a:t>Systemisk produktion av cytokiner </a:t>
            </a:r>
            <a:endParaRPr lang="sv-SE" dirty="0" smtClean="0"/>
          </a:p>
          <a:p>
            <a:r>
              <a:rPr lang="sv-SE" dirty="0"/>
              <a:t>Gemensamma genetiska riskfaktorer </a:t>
            </a:r>
            <a:r>
              <a:rPr lang="sv-SE" dirty="0" smtClean="0"/>
              <a:t> </a:t>
            </a:r>
          </a:p>
          <a:p>
            <a:endParaRPr lang="sv-SE" dirty="0"/>
          </a:p>
        </p:txBody>
      </p:sp>
    </p:spTree>
    <p:extLst>
      <p:ext uri="{BB962C8B-B14F-4D97-AF65-F5344CB8AC3E}">
        <p14:creationId xmlns:p14="http://schemas.microsoft.com/office/powerpoint/2010/main" val="29228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l="6660" t="1019" r="9616" b="16699"/>
          <a:stretch/>
        </p:blipFill>
        <p:spPr>
          <a:xfrm>
            <a:off x="4106091" y="1951808"/>
            <a:ext cx="4397829" cy="2882537"/>
          </a:xfrm>
          <a:prstGeom prst="rect">
            <a:avLst/>
          </a:prstGeom>
        </p:spPr>
      </p:pic>
      <p:sp>
        <p:nvSpPr>
          <p:cNvPr id="2" name="Rektangel 1"/>
          <p:cNvSpPr/>
          <p:nvPr/>
        </p:nvSpPr>
        <p:spPr>
          <a:xfrm>
            <a:off x="0" y="1028700"/>
            <a:ext cx="3764280" cy="5078313"/>
          </a:xfrm>
          <a:prstGeom prst="rect">
            <a:avLst/>
          </a:prstGeom>
        </p:spPr>
        <p:txBody>
          <a:bodyPr wrap="square">
            <a:spAutoFit/>
          </a:bodyPr>
          <a:lstStyle/>
          <a:p>
            <a:r>
              <a:rPr lang="sv-SE" i="1" dirty="0" smtClean="0"/>
              <a:t>1800-talet</a:t>
            </a:r>
            <a:endParaRPr lang="sv-SE" i="1" dirty="0"/>
          </a:p>
          <a:p>
            <a:r>
              <a:rPr lang="sv-SE" dirty="0"/>
              <a:t>Mun och tandhygien växte fram som en viktig fråga. Tandborsten börjar användas liksom tandpulver, munvatten och tandpasta. Tandläkare, tandtekniker och laboratoriebiträden växte som yrkesgrupper</a:t>
            </a:r>
          </a:p>
          <a:p>
            <a:endParaRPr lang="sv-SE" dirty="0"/>
          </a:p>
          <a:p>
            <a:r>
              <a:rPr lang="sv-SE" i="1" dirty="0" smtClean="0"/>
              <a:t>1900-talet</a:t>
            </a:r>
            <a:endParaRPr lang="sv-SE" i="1" dirty="0"/>
          </a:p>
          <a:p>
            <a:r>
              <a:rPr lang="sv-SE" dirty="0"/>
              <a:t>fram till 1990-talet koncentration på ungas tandhälsa. Sedan vänder det. </a:t>
            </a:r>
            <a:endParaRPr lang="sv-SE" dirty="0" smtClean="0"/>
          </a:p>
          <a:p>
            <a:endParaRPr lang="sv-SE" dirty="0"/>
          </a:p>
          <a:p>
            <a:r>
              <a:rPr lang="sv-SE" dirty="0" smtClean="0"/>
              <a:t>2018-06-01</a:t>
            </a:r>
          </a:p>
          <a:p>
            <a:r>
              <a:rPr lang="sv-SE" dirty="0" smtClean="0"/>
              <a:t>ämnet </a:t>
            </a:r>
            <a:r>
              <a:rPr lang="sv-SE" dirty="0" err="1"/>
              <a:t>äldretandvård</a:t>
            </a:r>
            <a:r>
              <a:rPr lang="sv-SE" dirty="0"/>
              <a:t> ingår i tandvårdsspecialiteten </a:t>
            </a:r>
            <a:r>
              <a:rPr lang="sv-SE" dirty="0" err="1"/>
              <a:t>orofacial</a:t>
            </a:r>
            <a:r>
              <a:rPr lang="sv-SE" dirty="0"/>
              <a:t> medicin</a:t>
            </a:r>
          </a:p>
        </p:txBody>
      </p:sp>
    </p:spTree>
    <p:extLst>
      <p:ext uri="{BB962C8B-B14F-4D97-AF65-F5344CB8AC3E}">
        <p14:creationId xmlns:p14="http://schemas.microsoft.com/office/powerpoint/2010/main" val="121095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Demenssjukdom och munhälsa</a:t>
            </a:r>
            <a:endParaRPr lang="sv-SE" dirty="0"/>
          </a:p>
        </p:txBody>
      </p:sp>
      <p:sp>
        <p:nvSpPr>
          <p:cNvPr id="3" name="Platshållare för innehåll 2"/>
          <p:cNvSpPr>
            <a:spLocks noGrp="1"/>
          </p:cNvSpPr>
          <p:nvPr>
            <p:ph idx="1"/>
          </p:nvPr>
        </p:nvSpPr>
        <p:spPr/>
        <p:txBody>
          <a:bodyPr/>
          <a:lstStyle/>
          <a:p>
            <a:r>
              <a:rPr lang="sv-SE" dirty="0" smtClean="0"/>
              <a:t>Mindre än 1% i åldrarna 65-69 år har en demensdiagnos</a:t>
            </a:r>
          </a:p>
          <a:p>
            <a:r>
              <a:rPr lang="sv-SE" dirty="0" smtClean="0"/>
              <a:t>18% i åldrarna 85-89 år har en demensdiagnos</a:t>
            </a:r>
          </a:p>
          <a:p>
            <a:endParaRPr lang="sv-SE" dirty="0"/>
          </a:p>
        </p:txBody>
      </p:sp>
    </p:spTree>
    <p:extLst>
      <p:ext uri="{BB962C8B-B14F-4D97-AF65-F5344CB8AC3E}">
        <p14:creationId xmlns:p14="http://schemas.microsoft.com/office/powerpoint/2010/main" val="3542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Reumatism och munbakterier</a:t>
            </a:r>
            <a:endParaRPr lang="sv-SE" dirty="0"/>
          </a:p>
        </p:txBody>
      </p:sp>
      <p:sp>
        <p:nvSpPr>
          <p:cNvPr id="3" name="Platshållare för innehåll 2"/>
          <p:cNvSpPr>
            <a:spLocks noGrp="1"/>
          </p:cNvSpPr>
          <p:nvPr>
            <p:ph idx="1"/>
          </p:nvPr>
        </p:nvSpPr>
        <p:spPr/>
        <p:txBody>
          <a:bodyPr/>
          <a:lstStyle/>
          <a:p>
            <a:r>
              <a:rPr lang="sv-SE" dirty="0" smtClean="0"/>
              <a:t>Ökad infektionsrisk</a:t>
            </a:r>
          </a:p>
          <a:p>
            <a:r>
              <a:rPr lang="sv-SE" dirty="0" smtClean="0"/>
              <a:t>Nedsatt förmåga till egenvård</a:t>
            </a:r>
          </a:p>
          <a:p>
            <a:r>
              <a:rPr lang="sv-SE" dirty="0" smtClean="0"/>
              <a:t>Immunsänkande behandling kan öka </a:t>
            </a:r>
            <a:r>
              <a:rPr lang="sv-SE" dirty="0" err="1" smtClean="0"/>
              <a:t>infektionsriskn</a:t>
            </a:r>
            <a:endParaRPr lang="sv-SE" dirty="0" smtClean="0"/>
          </a:p>
          <a:p>
            <a:r>
              <a:rPr lang="sv-SE" dirty="0" smtClean="0"/>
              <a:t>Samma bakterie (</a:t>
            </a:r>
            <a:r>
              <a:rPr lang="sv-SE" dirty="0" err="1" smtClean="0"/>
              <a:t>p.gingivalis</a:t>
            </a:r>
            <a:r>
              <a:rPr lang="sv-SE" dirty="0" smtClean="0"/>
              <a:t>) har hittats i munhålan hos patienter med parodontit och patienter med RA</a:t>
            </a:r>
            <a:endParaRPr lang="sv-SE" dirty="0"/>
          </a:p>
        </p:txBody>
      </p:sp>
    </p:spTree>
    <p:extLst>
      <p:ext uri="{BB962C8B-B14F-4D97-AF65-F5344CB8AC3E}">
        <p14:creationId xmlns:p14="http://schemas.microsoft.com/office/powerpoint/2010/main" val="92218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Risk för försämrad munhälsa vid nutritionsbehandling</a:t>
            </a:r>
            <a:endParaRPr lang="sv-SE" dirty="0"/>
          </a:p>
        </p:txBody>
      </p:sp>
      <p:sp>
        <p:nvSpPr>
          <p:cNvPr id="4" name="Platshållare för innehåll 5"/>
          <p:cNvSpPr txBox="1">
            <a:spLocks noGrp="1"/>
          </p:cNvSpPr>
          <p:nvPr>
            <p:ph idx="1"/>
          </p:nvPr>
        </p:nvSpPr>
        <p:spPr>
          <a:xfrm>
            <a:off x="977293" y="1812124"/>
            <a:ext cx="8719202" cy="2907468"/>
          </a:xfrm>
          <a:prstGeom prst="rect">
            <a:avLst/>
          </a:prstGeom>
        </p:spPr>
        <p:txBody>
          <a:bodyPr vert="horz" lIns="0" tIns="0" rIns="0" bIns="0" rtlCol="0">
            <a:noAutofit/>
          </a:bodyPr>
          <a:lstStyle>
            <a:lvl1pPr marL="177800" indent="-177800" algn="l" defTabSz="914400" rtl="0" eaLnBrk="1" latinLnBrk="0" hangingPunct="1">
              <a:lnSpc>
                <a:spcPts val="2600"/>
              </a:lnSpc>
              <a:spcBef>
                <a:spcPts val="1000"/>
              </a:spcBef>
              <a:buClr>
                <a:schemeClr val="accent1"/>
              </a:buClr>
              <a:buSzPct val="113000"/>
              <a:buFont typeface="Arial" panose="020B0604020202020204" pitchFamily="34" charset="0"/>
              <a:buChar char="•"/>
              <a:defRPr sz="2200" kern="1200">
                <a:solidFill>
                  <a:schemeClr val="tx1"/>
                </a:solidFill>
                <a:latin typeface="+mn-lt"/>
                <a:ea typeface="+mn-ea"/>
                <a:cs typeface="+mn-cs"/>
              </a:defRPr>
            </a:lvl1pPr>
            <a:lvl2pPr marL="344488" indent="-90488" algn="l" defTabSz="9144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1963" indent="-100013" algn="l" defTabSz="914400" rtl="0" eaLnBrk="1" latinLnBrk="0" hangingPunct="1">
              <a:lnSpc>
                <a:spcPct val="100000"/>
              </a:lnSpc>
              <a:spcBef>
                <a:spcPts val="0"/>
              </a:spcBef>
              <a:buClr>
                <a:schemeClr val="accent1"/>
              </a:buClr>
              <a:buFont typeface="Arial" panose="020B0604020202020204" pitchFamily="34" charset="0"/>
              <a:buChar char="̵"/>
              <a:tabLst/>
              <a:defRPr sz="1600" kern="1200">
                <a:solidFill>
                  <a:schemeClr val="tx1"/>
                </a:solidFill>
                <a:latin typeface="+mn-lt"/>
                <a:ea typeface="+mn-ea"/>
                <a:cs typeface="+mn-cs"/>
              </a:defRPr>
            </a:lvl3pPr>
            <a:lvl4pPr marL="606425" indent="-90488" algn="l" defTabSz="9144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4pPr>
            <a:lvl5pPr marL="750888" indent="-98425" algn="l" defTabSz="9144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sv-SE" sz="3200" dirty="0" smtClean="0">
              <a:latin typeface="Georgia" panose="02040502050405020303" pitchFamily="18" charset="0"/>
            </a:endParaRPr>
          </a:p>
          <a:p>
            <a:pPr marL="342900" indent="-342900"/>
            <a:r>
              <a:rPr lang="sv-SE" sz="2000" dirty="0" smtClean="0"/>
              <a:t>Tätare måltider</a:t>
            </a:r>
          </a:p>
          <a:p>
            <a:pPr marL="342900" indent="-342900"/>
            <a:r>
              <a:rPr lang="sv-SE" sz="2000" dirty="0" smtClean="0"/>
              <a:t>Kolhydratrika mellanmål</a:t>
            </a:r>
          </a:p>
          <a:p>
            <a:pPr marL="342900" indent="-342900"/>
            <a:r>
              <a:rPr lang="sv-SE" sz="2000" dirty="0" smtClean="0"/>
              <a:t>Kolhydratrika drycker serverade mellan måltider</a:t>
            </a:r>
          </a:p>
          <a:p>
            <a:pPr marL="342900" indent="-342900"/>
            <a:r>
              <a:rPr lang="sv-SE" sz="2000" dirty="0" smtClean="0"/>
              <a:t>Kolhydratrika kosttillägg och näringsdrycker</a:t>
            </a:r>
          </a:p>
          <a:p>
            <a:pPr marL="342900" indent="-342900"/>
            <a:r>
              <a:rPr lang="sv-SE" sz="2000" dirty="0" smtClean="0"/>
              <a:t>Måltidens längd</a:t>
            </a:r>
          </a:p>
          <a:p>
            <a:pPr marL="342900" indent="-342900"/>
            <a:r>
              <a:rPr lang="sv-SE" sz="2000" dirty="0" smtClean="0"/>
              <a:t>Muntorrhet</a:t>
            </a:r>
          </a:p>
          <a:p>
            <a:pPr marL="342900" indent="-342900"/>
            <a:r>
              <a:rPr lang="sv-SE" sz="2000" dirty="0" smtClean="0"/>
              <a:t>Nedsatt oral motorik</a:t>
            </a:r>
          </a:p>
          <a:p>
            <a:pPr marL="342900" indent="-342900"/>
            <a:r>
              <a:rPr lang="sv-SE" sz="2000" dirty="0" smtClean="0"/>
              <a:t>Tugg- och sväljsvårigheter</a:t>
            </a:r>
          </a:p>
          <a:p>
            <a:endParaRPr lang="sv-SE" sz="2000" dirty="0" smtClean="0"/>
          </a:p>
          <a:p>
            <a:pPr marL="0" indent="0">
              <a:buNone/>
            </a:pPr>
            <a:endParaRPr lang="sv-SE" sz="2000" dirty="0"/>
          </a:p>
        </p:txBody>
      </p:sp>
    </p:spTree>
    <p:extLst>
      <p:ext uri="{BB962C8B-B14F-4D97-AF65-F5344CB8AC3E}">
        <p14:creationId xmlns:p14="http://schemas.microsoft.com/office/powerpoint/2010/main" val="320486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Tuggfunktion</a:t>
            </a:r>
            <a:endParaRPr lang="sv-SE" dirty="0"/>
          </a:p>
        </p:txBody>
      </p:sp>
      <p:sp>
        <p:nvSpPr>
          <p:cNvPr id="3" name="Platshållare för innehåll 2"/>
          <p:cNvSpPr>
            <a:spLocks noGrp="1"/>
          </p:cNvSpPr>
          <p:nvPr>
            <p:ph idx="1"/>
          </p:nvPr>
        </p:nvSpPr>
        <p:spPr/>
        <p:txBody>
          <a:bodyPr/>
          <a:lstStyle/>
          <a:p>
            <a:r>
              <a:rPr lang="sv-SE" dirty="0" smtClean="0"/>
              <a:t>Patienten får inte nya tänder utan nya verktyg för att tugga</a:t>
            </a:r>
          </a:p>
          <a:p>
            <a:r>
              <a:rPr lang="sv-SE" dirty="0" smtClean="0"/>
              <a:t>All bettrehabilitering kräver anpassning och kanske ändrad livsstil</a:t>
            </a:r>
            <a:endParaRPr lang="sv-SE" dirty="0"/>
          </a:p>
        </p:txBody>
      </p:sp>
    </p:spTree>
    <p:extLst>
      <p:ext uri="{BB962C8B-B14F-4D97-AF65-F5344CB8AC3E}">
        <p14:creationId xmlns:p14="http://schemas.microsoft.com/office/powerpoint/2010/main" val="20581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Munskärmsträning</a:t>
            </a:r>
            <a:endParaRPr lang="sv-SE" dirty="0"/>
          </a:p>
        </p:txBody>
      </p:sp>
      <p:sp>
        <p:nvSpPr>
          <p:cNvPr id="4" name="textruta 3"/>
          <p:cNvSpPr txBox="1"/>
          <p:nvPr/>
        </p:nvSpPr>
        <p:spPr>
          <a:xfrm>
            <a:off x="591782" y="2258299"/>
            <a:ext cx="4821250" cy="2862322"/>
          </a:xfrm>
          <a:prstGeom prst="rect">
            <a:avLst/>
          </a:prstGeom>
          <a:noFill/>
        </p:spPr>
        <p:txBody>
          <a:bodyPr wrap="square" rtlCol="0">
            <a:spAutoFit/>
          </a:bodyPr>
          <a:lstStyle/>
          <a:p>
            <a:r>
              <a:rPr lang="sv-SE" dirty="0"/>
              <a:t>Kliniska tecken på sväljsvårigheter i</a:t>
            </a:r>
          </a:p>
          <a:p>
            <a:r>
              <a:rPr lang="sv-SE" dirty="0"/>
              <a:t>munhåla och svalg kan vara:</a:t>
            </a:r>
          </a:p>
          <a:p>
            <a:r>
              <a:rPr lang="sv-SE" dirty="0"/>
              <a:t>• Hosta</a:t>
            </a:r>
          </a:p>
          <a:p>
            <a:r>
              <a:rPr lang="sv-SE" dirty="0"/>
              <a:t>• Förändrad röstkvalitet såsom</a:t>
            </a:r>
          </a:p>
          <a:p>
            <a:r>
              <a:rPr lang="sv-SE" dirty="0" smtClean="0"/>
              <a:t>  våt/</a:t>
            </a:r>
            <a:r>
              <a:rPr lang="sv-SE" dirty="0" err="1" smtClean="0"/>
              <a:t>gurglig</a:t>
            </a:r>
            <a:r>
              <a:rPr lang="sv-SE" dirty="0" smtClean="0"/>
              <a:t> </a:t>
            </a:r>
            <a:r>
              <a:rPr lang="sv-SE" dirty="0"/>
              <a:t>röst</a:t>
            </a:r>
          </a:p>
          <a:p>
            <a:r>
              <a:rPr lang="sv-SE" dirty="0"/>
              <a:t>• Matrester i mun och </a:t>
            </a:r>
            <a:r>
              <a:rPr lang="sv-SE" dirty="0" smtClean="0"/>
              <a:t>svalg</a:t>
            </a:r>
          </a:p>
          <a:p>
            <a:r>
              <a:rPr lang="sv-SE" dirty="0" smtClean="0"/>
              <a:t>  Kvävningskänsla</a:t>
            </a:r>
            <a:endParaRPr lang="sv-SE" dirty="0"/>
          </a:p>
          <a:p>
            <a:r>
              <a:rPr lang="sv-SE" dirty="0"/>
              <a:t>• Andningspåverkan</a:t>
            </a:r>
          </a:p>
          <a:p>
            <a:r>
              <a:rPr lang="sv-SE" dirty="0"/>
              <a:t>• Viktförlust</a:t>
            </a:r>
          </a:p>
          <a:p>
            <a:r>
              <a:rPr lang="sv-SE" dirty="0"/>
              <a:t>• Upprepade </a:t>
            </a:r>
            <a:r>
              <a:rPr lang="sv-SE" dirty="0" smtClean="0"/>
              <a:t>lunginflammationer  </a:t>
            </a:r>
            <a:endParaRPr lang="sv-SE" dirty="0"/>
          </a:p>
        </p:txBody>
      </p:sp>
      <p:sp>
        <p:nvSpPr>
          <p:cNvPr id="5" name="textruta 4"/>
          <p:cNvSpPr txBox="1"/>
          <p:nvPr/>
        </p:nvSpPr>
        <p:spPr>
          <a:xfrm>
            <a:off x="5413032" y="2157886"/>
            <a:ext cx="4922646" cy="1569660"/>
          </a:xfrm>
          <a:prstGeom prst="rect">
            <a:avLst/>
          </a:prstGeom>
          <a:noFill/>
        </p:spPr>
        <p:txBody>
          <a:bodyPr wrap="square" rtlCol="0">
            <a:spAutoFit/>
          </a:bodyPr>
          <a:lstStyle/>
          <a:p>
            <a:r>
              <a:rPr lang="sv-SE" sz="2400" b="1" dirty="0" smtClean="0"/>
              <a:t>Stroke</a:t>
            </a:r>
          </a:p>
          <a:p>
            <a:r>
              <a:rPr lang="sv-SE" sz="2400" b="1" dirty="0" smtClean="0"/>
              <a:t>Parkinsons sjukdom</a:t>
            </a:r>
          </a:p>
          <a:p>
            <a:r>
              <a:rPr lang="sv-SE" sz="2400" b="1" dirty="0" smtClean="0"/>
              <a:t>ALS</a:t>
            </a:r>
          </a:p>
          <a:p>
            <a:r>
              <a:rPr lang="sv-SE" sz="2400" b="1" dirty="0" smtClean="0"/>
              <a:t>MS</a:t>
            </a:r>
            <a:endParaRPr lang="sv-SE" sz="2400" b="1" dirty="0"/>
          </a:p>
        </p:txBody>
      </p:sp>
      <p:pic>
        <p:nvPicPr>
          <p:cNvPr id="6" name="Platshållare för innehåll 5">
            <a:extLst>
              <a:ext uri="{FF2B5EF4-FFF2-40B4-BE49-F238E27FC236}">
                <a16:creationId xmlns:a16="http://schemas.microsoft.com/office/drawing/2014/main" id="{6AD20E27-6A44-4E31-8091-F01B03F7B0EB}"/>
              </a:ext>
            </a:extLst>
          </p:cNvPr>
          <p:cNvPicPr>
            <a:picLocks noGrp="1" noChangeAspect="1"/>
          </p:cNvPicPr>
          <p:nvPr>
            <p:ph idx="1"/>
          </p:nvPr>
        </p:nvPicPr>
        <p:blipFill>
          <a:blip r:embed="rId2"/>
          <a:stretch>
            <a:fillRect/>
          </a:stretch>
        </p:blipFill>
        <p:spPr>
          <a:xfrm>
            <a:off x="5413032" y="3874125"/>
            <a:ext cx="3009900" cy="1514475"/>
          </a:xfrm>
          <a:prstGeom prst="rect">
            <a:avLst/>
          </a:prstGeom>
        </p:spPr>
      </p:pic>
      <p:sp>
        <p:nvSpPr>
          <p:cNvPr id="7" name="Rektangel 6"/>
          <p:cNvSpPr/>
          <p:nvPr/>
        </p:nvSpPr>
        <p:spPr>
          <a:xfrm>
            <a:off x="591782" y="5535180"/>
            <a:ext cx="6818918" cy="369332"/>
          </a:xfrm>
          <a:prstGeom prst="rect">
            <a:avLst/>
          </a:prstGeom>
        </p:spPr>
        <p:txBody>
          <a:bodyPr wrap="none">
            <a:spAutoFit/>
          </a:bodyPr>
          <a:lstStyle/>
          <a:p>
            <a:r>
              <a:rPr lang="sv-SE" i="1" dirty="0" smtClean="0"/>
              <a:t>Doktorsavhandling i Umeå April 2019, Patricia </a:t>
            </a:r>
            <a:r>
              <a:rPr lang="sv-SE" i="1" dirty="0"/>
              <a:t>Hägglund, logoped</a:t>
            </a:r>
            <a:endParaRPr lang="sv-SE" dirty="0"/>
          </a:p>
        </p:txBody>
      </p:sp>
    </p:spTree>
    <p:extLst>
      <p:ext uri="{BB962C8B-B14F-4D97-AF65-F5344CB8AC3E}">
        <p14:creationId xmlns:p14="http://schemas.microsoft.com/office/powerpoint/2010/main" val="13077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848714" y="3218349"/>
            <a:ext cx="3164475" cy="1706726"/>
          </a:xfrm>
        </p:spPr>
        <p:txBody>
          <a:bodyPr/>
          <a:lstStyle/>
          <a:p>
            <a:r>
              <a:rPr lang="sv-SE" dirty="0" smtClean="0"/>
              <a:t>Akademiskt Centrum för Äldretandvård</a:t>
            </a:r>
            <a:endParaRPr lang="sv-SE" dirty="0"/>
          </a:p>
        </p:txBody>
      </p:sp>
      <p:sp>
        <p:nvSpPr>
          <p:cNvPr id="2" name="textruta 1"/>
          <p:cNvSpPr txBox="1"/>
          <p:nvPr/>
        </p:nvSpPr>
        <p:spPr>
          <a:xfrm>
            <a:off x="5365585" y="3431487"/>
            <a:ext cx="3842948" cy="1303562"/>
          </a:xfrm>
          <a:prstGeom prst="rect">
            <a:avLst/>
          </a:prstGeom>
          <a:noFill/>
        </p:spPr>
        <p:txBody>
          <a:bodyPr wrap="square" rtlCol="0">
            <a:spAutoFit/>
          </a:bodyPr>
          <a:lstStyle/>
          <a:p>
            <a:pPr defTabSz="781854"/>
            <a:r>
              <a:rPr lang="en-US" sz="1574" dirty="0">
                <a:solidFill>
                  <a:prstClr val="white"/>
                </a:solidFill>
                <a:latin typeface="Arial"/>
              </a:rPr>
              <a:t>ACT etablerades 2013 och ska genom </a:t>
            </a:r>
            <a:r>
              <a:rPr lang="sv-SE" sz="1574" dirty="0">
                <a:solidFill>
                  <a:prstClr val="white"/>
                </a:solidFill>
                <a:latin typeface="Arial"/>
              </a:rPr>
              <a:t>forskning, utbildning samt klinik förbättra tandhälsan för äldre. ACT förmedlar kunskap och information om äldres orala hälsa.</a:t>
            </a:r>
            <a:endParaRPr lang="en-US" sz="1574" dirty="0">
              <a:solidFill>
                <a:prstClr val="white"/>
              </a:solidFill>
              <a:latin typeface="Arial"/>
            </a:endParaRP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978577" cy="3218349"/>
          </a:xfrm>
          <a:prstGeom prst="rect">
            <a:avLst/>
          </a:prstGeom>
          <a:effectLst/>
        </p:spPr>
      </p:pic>
      <p:pic>
        <p:nvPicPr>
          <p:cNvPr id="6" name="Platshållare för innehåll 4" descr="cid:d433b80b-fd20-4295-8ebf-64c5de9234c9@ftv.sll.se"/>
          <p:cNvPicPr>
            <a:picLocks/>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8911" y="3431487"/>
            <a:ext cx="1568865" cy="1226388"/>
          </a:xfrm>
          <a:prstGeom prst="rect">
            <a:avLst/>
          </a:prstGeom>
          <a:noFill/>
          <a:ln>
            <a:noFill/>
          </a:ln>
        </p:spPr>
      </p:pic>
      <p:sp>
        <p:nvSpPr>
          <p:cNvPr id="7" name="textruta 6"/>
          <p:cNvSpPr txBox="1"/>
          <p:nvPr/>
        </p:nvSpPr>
        <p:spPr>
          <a:xfrm>
            <a:off x="2025323" y="5336688"/>
            <a:ext cx="2350323" cy="334579"/>
          </a:xfrm>
          <a:prstGeom prst="rect">
            <a:avLst/>
          </a:prstGeom>
          <a:noFill/>
        </p:spPr>
        <p:txBody>
          <a:bodyPr wrap="none" rtlCol="0">
            <a:spAutoFit/>
          </a:bodyPr>
          <a:lstStyle/>
          <a:p>
            <a:pPr defTabSz="781854"/>
            <a:r>
              <a:rPr lang="sv-SE" sz="1574" dirty="0">
                <a:solidFill>
                  <a:srgbClr val="00A651">
                    <a:lumMod val="50000"/>
                  </a:srgbClr>
                </a:solidFill>
                <a:latin typeface="Arial"/>
                <a:hlinkClick r:id="rId5"/>
              </a:rPr>
              <a:t>https://aldretandvard.se/</a:t>
            </a:r>
            <a:endParaRPr lang="sv-SE" sz="1574" dirty="0">
              <a:solidFill>
                <a:srgbClr val="00A651">
                  <a:lumMod val="50000"/>
                </a:srgbClr>
              </a:solidFill>
              <a:latin typeface="Arial"/>
            </a:endParaRPr>
          </a:p>
        </p:txBody>
      </p:sp>
      <p:pic>
        <p:nvPicPr>
          <p:cNvPr id="3" name="Bildobjekt 2"/>
          <p:cNvPicPr>
            <a:picLocks noChangeAspect="1"/>
          </p:cNvPicPr>
          <p:nvPr/>
        </p:nvPicPr>
        <p:blipFill>
          <a:blip r:embed="rId6"/>
          <a:stretch>
            <a:fillRect/>
          </a:stretch>
        </p:blipFill>
        <p:spPr>
          <a:xfrm>
            <a:off x="8357893" y="5401866"/>
            <a:ext cx="2059942" cy="501783"/>
          </a:xfrm>
          <a:prstGeom prst="rect">
            <a:avLst/>
          </a:prstGeom>
        </p:spPr>
      </p:pic>
    </p:spTree>
    <p:extLst>
      <p:ext uri="{BB962C8B-B14F-4D97-AF65-F5344CB8AC3E}">
        <p14:creationId xmlns:p14="http://schemas.microsoft.com/office/powerpoint/2010/main" val="339641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57280" y="1285026"/>
            <a:ext cx="7052271" cy="752786"/>
          </a:xfrm>
        </p:spPr>
        <p:txBody>
          <a:bodyPr/>
          <a:lstStyle/>
          <a:p>
            <a:r>
              <a:rPr lang="sv-SE" dirty="0"/>
              <a:t>Forskningsprojekt</a:t>
            </a:r>
            <a:br>
              <a:rPr lang="sv-SE" dirty="0"/>
            </a:br>
            <a:endParaRPr lang="sv-SE" dirty="0"/>
          </a:p>
        </p:txBody>
      </p:sp>
      <p:sp>
        <p:nvSpPr>
          <p:cNvPr id="3" name="Platshållare för innehåll 2"/>
          <p:cNvSpPr>
            <a:spLocks noGrp="1"/>
          </p:cNvSpPr>
          <p:nvPr>
            <p:ph idx="1"/>
          </p:nvPr>
        </p:nvSpPr>
        <p:spPr>
          <a:xfrm>
            <a:off x="1850362" y="1807161"/>
            <a:ext cx="7059189" cy="3423239"/>
          </a:xfrm>
        </p:spPr>
        <p:txBody>
          <a:bodyPr/>
          <a:lstStyle/>
          <a:p>
            <a:r>
              <a:rPr lang="sv-SE" sz="2454" dirty="0"/>
              <a:t>Tugg och Tänk </a:t>
            </a:r>
            <a:r>
              <a:rPr lang="sv-SE" dirty="0" smtClean="0"/>
              <a:t>(RCT </a:t>
            </a:r>
            <a:r>
              <a:rPr lang="sv-SE" dirty="0" err="1" smtClean="0"/>
              <a:t>bettrehabiltering</a:t>
            </a:r>
            <a:r>
              <a:rPr lang="sv-SE" dirty="0" smtClean="0"/>
              <a:t> och kognitiv funktion)</a:t>
            </a:r>
            <a:endParaRPr lang="sv-SE" dirty="0"/>
          </a:p>
          <a:p>
            <a:r>
              <a:rPr lang="sv-SE" sz="2454" dirty="0"/>
              <a:t>Tugg och svälj </a:t>
            </a:r>
            <a:r>
              <a:rPr lang="sv-SE" dirty="0" smtClean="0"/>
              <a:t>(</a:t>
            </a:r>
            <a:r>
              <a:rPr lang="sv-SE" dirty="0" err="1" smtClean="0"/>
              <a:t>Vinnova</a:t>
            </a:r>
            <a:r>
              <a:rPr lang="sv-SE" dirty="0" smtClean="0"/>
              <a:t> finansierat samarbete)</a:t>
            </a:r>
          </a:p>
          <a:p>
            <a:r>
              <a:rPr lang="sv-SE" sz="2454" dirty="0"/>
              <a:t>Munskärmsstudien</a:t>
            </a:r>
            <a:r>
              <a:rPr lang="sv-SE" dirty="0" smtClean="0"/>
              <a:t> (RCT rehabilitering av oral motorik)</a:t>
            </a:r>
            <a:endParaRPr lang="sv-SE" dirty="0"/>
          </a:p>
          <a:p>
            <a:r>
              <a:rPr lang="sv-SE" sz="2454" dirty="0"/>
              <a:t>Hemtandvårdsprojektet</a:t>
            </a:r>
            <a:r>
              <a:rPr lang="sv-SE" dirty="0" smtClean="0"/>
              <a:t> (RCT multicenterstudie)</a:t>
            </a:r>
            <a:endParaRPr lang="sv-SE" dirty="0"/>
          </a:p>
          <a:p>
            <a:r>
              <a:rPr lang="sv-SE" sz="2454" dirty="0"/>
              <a:t>Selektiv screening i tandvården </a:t>
            </a:r>
            <a:r>
              <a:rPr lang="sv-SE" dirty="0"/>
              <a:t>(osteoporos, </a:t>
            </a:r>
            <a:r>
              <a:rPr lang="sv-SE" dirty="0" smtClean="0"/>
              <a:t>DMT2)</a:t>
            </a:r>
            <a:endParaRPr lang="sv-SE" dirty="0"/>
          </a:p>
          <a:p>
            <a:pPr marL="0" indent="0">
              <a:buNone/>
            </a:pPr>
            <a:endParaRPr lang="sv-SE" dirty="0"/>
          </a:p>
          <a:p>
            <a:endParaRPr lang="sv-SE" dirty="0"/>
          </a:p>
        </p:txBody>
      </p:sp>
      <p:sp>
        <p:nvSpPr>
          <p:cNvPr id="4" name="Platshållare för datum 3"/>
          <p:cNvSpPr>
            <a:spLocks noGrp="1"/>
          </p:cNvSpPr>
          <p:nvPr>
            <p:ph type="dt" sz="half" idx="4294967295"/>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4294967295"/>
          </p:nvPr>
        </p:nvSpPr>
        <p:spPr/>
        <p:txBody>
          <a:bodyPr/>
          <a:lstStyle/>
          <a:p>
            <a:fld id="{9A26D99F-5714-41DC-8DAE-A4636615331C}"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988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2849715" y="1441014"/>
            <a:ext cx="7052271" cy="752786"/>
          </a:xfrm>
        </p:spPr>
        <p:txBody>
          <a:bodyPr/>
          <a:lstStyle/>
          <a:p>
            <a:r>
              <a:rPr lang="sv-SE" b="1" dirty="0"/>
              <a:t>Minskad tandvård och sämre munhälsa efter demensdiagnos</a:t>
            </a:r>
            <a:r>
              <a:rPr lang="sv-SE" dirty="0"/>
              <a:t/>
            </a:r>
            <a:br>
              <a:rPr lang="sv-SE" dirty="0"/>
            </a:br>
            <a:endParaRPr lang="sv-SE" dirty="0"/>
          </a:p>
        </p:txBody>
      </p:sp>
      <p:sp>
        <p:nvSpPr>
          <p:cNvPr id="2" name="Platshållare för datum 1"/>
          <p:cNvSpPr>
            <a:spLocks noGrp="1"/>
          </p:cNvSpPr>
          <p:nvPr>
            <p:ph type="dt" sz="half" idx="10"/>
          </p:nvPr>
        </p:nvSpPr>
        <p:spPr/>
        <p:txBody>
          <a:bodyPr/>
          <a:lstStyle/>
          <a:p>
            <a:pPr>
              <a:defRPr/>
            </a:pPr>
            <a:fld id="{1BBB5B8C-5564-4572-A1B8-08F7E78E6013}" type="datetime1">
              <a:rPr lang="sv-SE" smtClean="0"/>
              <a:t>2020-01-31</a:t>
            </a:fld>
            <a:endParaRPr lang="sv-SE"/>
          </a:p>
        </p:txBody>
      </p:sp>
      <p:sp>
        <p:nvSpPr>
          <p:cNvPr id="3" name="Platshållare för bildnummer 2"/>
          <p:cNvSpPr>
            <a:spLocks noGrp="1"/>
          </p:cNvSpPr>
          <p:nvPr>
            <p:ph type="sldNum" sz="quarter" idx="12"/>
          </p:nvPr>
        </p:nvSpPr>
        <p:spPr/>
        <p:txBody>
          <a:bodyPr/>
          <a:lstStyle/>
          <a:p>
            <a:pPr>
              <a:defRPr/>
            </a:pPr>
            <a:fld id="{4398A3B0-F3C5-42FC-ABFA-58940F79AE4D}" type="slidenum">
              <a:rPr lang="sv-SE" altLang="sv-SE" smtClean="0"/>
              <a:pPr>
                <a:defRPr/>
              </a:pPr>
              <a:t>27</a:t>
            </a:fld>
            <a:endParaRPr lang="sv-SE" altLang="sv-SE"/>
          </a:p>
        </p:txBody>
      </p:sp>
      <p:sp>
        <p:nvSpPr>
          <p:cNvPr id="7" name="Platshållare för innehåll 2"/>
          <p:cNvSpPr txBox="1">
            <a:spLocks/>
          </p:cNvSpPr>
          <p:nvPr/>
        </p:nvSpPr>
        <p:spPr>
          <a:xfrm>
            <a:off x="1788048" y="1852320"/>
            <a:ext cx="7128422" cy="3817056"/>
          </a:xfrm>
          <a:prstGeom prst="rect">
            <a:avLst/>
          </a:prstGeom>
        </p:spPr>
        <p:txBody>
          <a:bodyPr vert="horz" lIns="0" tIns="0" rIns="0" bIns="0" rtlCol="0">
            <a:noAutofit/>
          </a:bodyPr>
          <a:lstStyle>
            <a:lvl1pPr marL="0" indent="0" algn="l" defTabSz="891917" rtl="0" eaLnBrk="1" latinLnBrk="0" hangingPunct="1">
              <a:spcBef>
                <a:spcPct val="20000"/>
              </a:spcBef>
              <a:buSzPct val="108000"/>
              <a:buFontTx/>
              <a:buNone/>
              <a:defRPr sz="2052" kern="1200">
                <a:solidFill>
                  <a:schemeClr val="tx1"/>
                </a:solidFill>
                <a:latin typeface="+mn-lt"/>
                <a:ea typeface="+mn-ea"/>
                <a:cs typeface="+mn-cs"/>
              </a:defRPr>
            </a:lvl1pPr>
            <a:lvl2pPr marL="381450" indent="0" algn="l" defTabSz="891917" rtl="0" eaLnBrk="1" latinLnBrk="0" hangingPunct="1">
              <a:spcBef>
                <a:spcPct val="20000"/>
              </a:spcBef>
              <a:buFont typeface="Arial" panose="020B0604020202020204" pitchFamily="34" charset="0"/>
              <a:buNone/>
              <a:defRPr sz="1539" kern="1200">
                <a:solidFill>
                  <a:schemeClr val="tx1"/>
                </a:solidFill>
                <a:latin typeface="+mn-lt"/>
                <a:ea typeface="+mn-ea"/>
                <a:cs typeface="+mn-cs"/>
              </a:defRPr>
            </a:lvl2pPr>
            <a:lvl3pPr marL="690953" indent="0" algn="l" defTabSz="891917" rtl="0" eaLnBrk="1" latinLnBrk="0" hangingPunct="1">
              <a:spcBef>
                <a:spcPct val="20000"/>
              </a:spcBef>
              <a:buFont typeface="Arial" panose="020B0604020202020204" pitchFamily="34" charset="0"/>
              <a:buNone/>
              <a:defRPr sz="1368" kern="1200">
                <a:solidFill>
                  <a:schemeClr val="tx1"/>
                </a:solidFill>
                <a:latin typeface="+mn-lt"/>
                <a:ea typeface="+mn-ea"/>
                <a:cs typeface="+mn-cs"/>
              </a:defRPr>
            </a:lvl3pPr>
            <a:lvl4pPr marL="1000456" indent="0" algn="l" defTabSz="891917" rtl="0" eaLnBrk="1" latinLnBrk="0" hangingPunct="1">
              <a:spcBef>
                <a:spcPct val="20000"/>
              </a:spcBef>
              <a:buFont typeface="Arial" panose="020B0604020202020204" pitchFamily="34" charset="0"/>
              <a:buNone/>
              <a:defRPr sz="1368" kern="1200">
                <a:solidFill>
                  <a:schemeClr val="tx1"/>
                </a:solidFill>
                <a:latin typeface="+mn-lt"/>
                <a:ea typeface="+mn-ea"/>
                <a:cs typeface="+mn-cs"/>
              </a:defRPr>
            </a:lvl4pPr>
            <a:lvl5pPr marL="1300457" indent="0" algn="l" defTabSz="891917" rtl="0" eaLnBrk="1" latinLnBrk="0" hangingPunct="1">
              <a:spcBef>
                <a:spcPct val="20000"/>
              </a:spcBef>
              <a:buFont typeface="Arial" panose="020B0604020202020204" pitchFamily="34" charset="0"/>
              <a:buNone/>
              <a:defRPr sz="1368" kern="1200">
                <a:solidFill>
                  <a:schemeClr val="tx1"/>
                </a:solidFill>
                <a:latin typeface="+mn-lt"/>
                <a:ea typeface="+mn-ea"/>
                <a:cs typeface="+mn-cs"/>
              </a:defRPr>
            </a:lvl5pPr>
            <a:lvl6pPr marL="2452772"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6pPr>
            <a:lvl7pPr marL="2898731"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7pPr>
            <a:lvl8pPr marL="3344689"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8pPr>
            <a:lvl9pPr marL="3790648"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9pPr>
          </a:lstStyle>
          <a:p>
            <a:pPr marL="300586" indent="-300586">
              <a:buFont typeface="Wingdings" panose="05000000000000000000" pitchFamily="2" charset="2"/>
              <a:buChar char="Ø"/>
            </a:pPr>
            <a:r>
              <a:rPr lang="sv-SE" sz="1753" dirty="0"/>
              <a:t>Antalet tandläkarbesök minskade efter demensdiagnosen </a:t>
            </a:r>
          </a:p>
          <a:p>
            <a:pPr marL="300586" indent="-300586">
              <a:buFont typeface="Wingdings" panose="05000000000000000000" pitchFamily="2" charset="2"/>
              <a:buChar char="Ø"/>
            </a:pPr>
            <a:r>
              <a:rPr lang="sv-SE" sz="1753" dirty="0"/>
              <a:t>Ensamhushåll är en riskfaktor för tappad tandvårdskontakt</a:t>
            </a:r>
          </a:p>
          <a:p>
            <a:pPr marL="300586" indent="-300586">
              <a:buFont typeface="Wingdings" panose="05000000000000000000" pitchFamily="2" charset="2"/>
              <a:buChar char="Ø"/>
            </a:pPr>
            <a:r>
              <a:rPr lang="sv-SE" sz="1753" dirty="0"/>
              <a:t>Minskningen av tandvårdskonsumtion var mer uttalad hos patienter med snabbare kognitiv försämring</a:t>
            </a:r>
          </a:p>
          <a:p>
            <a:endParaRPr lang="sv-SE" sz="1753" dirty="0"/>
          </a:p>
          <a:p>
            <a:endParaRPr lang="sv-SE" sz="1753" dirty="0"/>
          </a:p>
          <a:p>
            <a:r>
              <a:rPr lang="sv-SE" sz="1753" dirty="0"/>
              <a:t>58.000 personer med demensdiagnos är inkluderade i studien</a:t>
            </a:r>
          </a:p>
          <a:p>
            <a:r>
              <a:rPr lang="sv-SE" sz="1753" dirty="0"/>
              <a:t>(från </a:t>
            </a:r>
            <a:r>
              <a:rPr lang="sv-SE" sz="1753" dirty="0" err="1"/>
              <a:t>SveDem</a:t>
            </a:r>
            <a:r>
              <a:rPr lang="sv-SE" sz="1753" dirty="0"/>
              <a:t> 2007-2015)</a:t>
            </a:r>
          </a:p>
          <a:p>
            <a:r>
              <a:rPr lang="sv-SE" sz="1753" dirty="0"/>
              <a:t>Tandhälsorelaterad information hämtades från Tandhälsoregistret</a:t>
            </a:r>
          </a:p>
          <a:p>
            <a:endParaRPr lang="sv-SE" sz="1499" i="1" dirty="0"/>
          </a:p>
          <a:p>
            <a:r>
              <a:rPr lang="sv-SE" sz="1499" i="1" dirty="0"/>
              <a:t>(</a:t>
            </a:r>
            <a:r>
              <a:rPr lang="sv-SE" sz="1499" i="1" dirty="0" err="1"/>
              <a:t>Alzheimer’s</a:t>
            </a:r>
            <a:r>
              <a:rPr lang="sv-SE" sz="1499" i="1" dirty="0"/>
              <a:t> &amp; </a:t>
            </a:r>
            <a:r>
              <a:rPr lang="sv-SE" sz="1499" i="1" dirty="0" err="1"/>
              <a:t>Dementia</a:t>
            </a:r>
            <a:r>
              <a:rPr lang="sv-SE" sz="1499" i="1" dirty="0"/>
              <a:t>: The Journal </a:t>
            </a:r>
            <a:r>
              <a:rPr lang="sv-SE" sz="1499" i="1" dirty="0" err="1"/>
              <a:t>of</a:t>
            </a:r>
            <a:r>
              <a:rPr lang="sv-SE" sz="1499" i="1" dirty="0"/>
              <a:t> the </a:t>
            </a:r>
            <a:r>
              <a:rPr lang="sv-SE" sz="1499" i="1" dirty="0" err="1"/>
              <a:t>Alzheimer’s</a:t>
            </a:r>
            <a:r>
              <a:rPr lang="sv-SE" sz="1499" i="1" dirty="0"/>
              <a:t> Association</a:t>
            </a:r>
            <a:r>
              <a:rPr lang="sv-SE" sz="1499" dirty="0"/>
              <a:t>, online 8 juli 2017, </a:t>
            </a:r>
            <a:r>
              <a:rPr lang="sv-SE" sz="1499" dirty="0" err="1"/>
              <a:t>doi</a:t>
            </a:r>
            <a:r>
              <a:rPr lang="sv-SE" sz="1499" dirty="0"/>
              <a:t>: 10.1016/j.jalz.2017.05.004</a:t>
            </a:r>
            <a:r>
              <a:rPr lang="sv-SE" sz="1799" dirty="0"/>
              <a:t>)</a:t>
            </a:r>
          </a:p>
        </p:txBody>
      </p:sp>
    </p:spTree>
    <p:extLst>
      <p:ext uri="{BB962C8B-B14F-4D97-AF65-F5344CB8AC3E}">
        <p14:creationId xmlns:p14="http://schemas.microsoft.com/office/powerpoint/2010/main" val="12631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50362" y="1177542"/>
            <a:ext cx="7052271" cy="752786"/>
          </a:xfrm>
        </p:spPr>
        <p:txBody>
          <a:bodyPr/>
          <a:lstStyle/>
          <a:p>
            <a:r>
              <a:rPr lang="sv-SE" b="1" dirty="0"/>
              <a:t>Samvariation mellan tuggfunktion och kognitiv förmåga </a:t>
            </a:r>
          </a:p>
        </p:txBody>
      </p:sp>
      <p:sp>
        <p:nvSpPr>
          <p:cNvPr id="3" name="Platshållare för innehåll 2"/>
          <p:cNvSpPr>
            <a:spLocks noGrp="1"/>
          </p:cNvSpPr>
          <p:nvPr>
            <p:ph idx="1"/>
          </p:nvPr>
        </p:nvSpPr>
        <p:spPr>
          <a:xfrm>
            <a:off x="1788047" y="2340687"/>
            <a:ext cx="7059189" cy="3423239"/>
          </a:xfrm>
        </p:spPr>
        <p:txBody>
          <a:bodyPr/>
          <a:lstStyle/>
          <a:p>
            <a:pPr marL="300586" indent="-300586">
              <a:buFont typeface="Arial" panose="020B0604020202020204" pitchFamily="34" charset="0"/>
              <a:buChar char="•"/>
            </a:pPr>
            <a:r>
              <a:rPr lang="sv-SE" sz="1753" dirty="0"/>
              <a:t>Personer som saknar flera tänder och som har svårt att tugga hårda saker har sämre kognitiv funktion.</a:t>
            </a:r>
          </a:p>
          <a:p>
            <a:pPr marL="300586" indent="-300586">
              <a:buFont typeface="Arial" panose="020B0604020202020204" pitchFamily="34" charset="0"/>
              <a:buChar char="•"/>
            </a:pPr>
            <a:r>
              <a:rPr lang="sv-SE" sz="1753" dirty="0"/>
              <a:t>Sambandet mellan tuggfunktion och hjärnfunktion kvarstår även när man tar hänsyn till andra faktorer som ålder, kön, utbildning, depression och psykisk sjukdom.</a:t>
            </a:r>
          </a:p>
          <a:p>
            <a:pPr marL="300586" indent="-300586">
              <a:buFont typeface="Arial" panose="020B0604020202020204" pitchFamily="34" charset="0"/>
              <a:buChar char="•"/>
            </a:pPr>
            <a:r>
              <a:rPr lang="sv-SE" sz="1753" dirty="0"/>
              <a:t>557 patienter som var 77 år och äldre undersöktes. </a:t>
            </a:r>
          </a:p>
          <a:p>
            <a:endParaRPr lang="sv-SE" dirty="0" smtClean="0"/>
          </a:p>
          <a:p>
            <a:r>
              <a:rPr lang="sv-SE" dirty="0" smtClean="0"/>
              <a:t>					Trulsson </a:t>
            </a:r>
            <a:r>
              <a:rPr lang="sv-SE" i="1" dirty="0"/>
              <a:t>et al. </a:t>
            </a:r>
            <a:r>
              <a:rPr lang="sv-SE" dirty="0"/>
              <a:t>2012</a:t>
            </a:r>
          </a:p>
        </p:txBody>
      </p:sp>
      <p:sp>
        <p:nvSpPr>
          <p:cNvPr id="4" name="Platshållare för datum 3"/>
          <p:cNvSpPr>
            <a:spLocks noGrp="1"/>
          </p:cNvSpPr>
          <p:nvPr>
            <p:ph type="dt" sz="half" idx="10"/>
          </p:nvPr>
        </p:nvSpPr>
        <p:spPr/>
        <p:txBody>
          <a:bodyPr/>
          <a:lstStyle/>
          <a:p>
            <a:fld id="{B0BE26EA-5D8D-46AC-8183-4D5F5524189E}"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12"/>
          </p:nvPr>
        </p:nvSpPr>
        <p:spPr/>
        <p:txBody>
          <a:bodyPr/>
          <a:lstStyle/>
          <a:p>
            <a:fld id="{9A26D99F-5714-41DC-8DAE-A4636615331C}"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285392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72893" y="1177542"/>
            <a:ext cx="7052271" cy="752786"/>
          </a:xfrm>
        </p:spPr>
        <p:txBody>
          <a:bodyPr/>
          <a:lstStyle/>
          <a:p>
            <a:r>
              <a:rPr lang="sv-SE" b="1" dirty="0"/>
              <a:t>När vi amputerar tänderna hos råttor får de sämre funktion i hjärnan </a:t>
            </a:r>
          </a:p>
        </p:txBody>
      </p:sp>
      <p:sp>
        <p:nvSpPr>
          <p:cNvPr id="4" name="Platshållare för datum 3"/>
          <p:cNvSpPr>
            <a:spLocks noGrp="1"/>
          </p:cNvSpPr>
          <p:nvPr>
            <p:ph type="dt" sz="half" idx="10"/>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12"/>
          </p:nvPr>
        </p:nvSpPr>
        <p:spPr/>
        <p:txBody>
          <a:bodyPr/>
          <a:lstStyle/>
          <a:p>
            <a:fld id="{9A26D99F-5714-41DC-8DAE-A4636615331C}" type="slidenum">
              <a:rPr lang="en-GB" smtClean="0">
                <a:solidFill>
                  <a:prstClr val="black"/>
                </a:solidFill>
              </a:rPr>
              <a:pPr/>
              <a:t>29</a:t>
            </a:fld>
            <a:endParaRPr lang="en-GB">
              <a:solidFill>
                <a:prstClr val="black"/>
              </a:solidFill>
            </a:endParaRPr>
          </a:p>
        </p:txBody>
      </p:sp>
      <p:pic>
        <p:nvPicPr>
          <p:cNvPr id="6" name="Platshållare för innehåll 5"/>
          <p:cNvPicPr>
            <a:picLocks noGrp="1" noChangeAspect="1"/>
          </p:cNvPicPr>
          <p:nvPr>
            <p:ph idx="1"/>
          </p:nvPr>
        </p:nvPicPr>
        <p:blipFill>
          <a:blip r:embed="rId3"/>
          <a:stretch>
            <a:fillRect/>
          </a:stretch>
        </p:blipFill>
        <p:spPr>
          <a:xfrm>
            <a:off x="1566777" y="4004290"/>
            <a:ext cx="2312897" cy="1519665"/>
          </a:xfrm>
          <a:prstGeom prst="rect">
            <a:avLst/>
          </a:prstGeom>
        </p:spPr>
      </p:pic>
      <p:sp>
        <p:nvSpPr>
          <p:cNvPr id="7" name="Rektangel 6"/>
          <p:cNvSpPr/>
          <p:nvPr/>
        </p:nvSpPr>
        <p:spPr>
          <a:xfrm>
            <a:off x="1391120" y="2154052"/>
            <a:ext cx="8015817" cy="1815305"/>
          </a:xfrm>
          <a:prstGeom prst="rect">
            <a:avLst/>
          </a:prstGeom>
        </p:spPr>
        <p:txBody>
          <a:bodyPr wrap="square">
            <a:spAutoFit/>
          </a:bodyPr>
          <a:lstStyle/>
          <a:p>
            <a:pPr marL="300586" indent="-300586">
              <a:lnSpc>
                <a:spcPts val="2279"/>
              </a:lnSpc>
              <a:buFont typeface="Arial" panose="020B0604020202020204" pitchFamily="34" charset="0"/>
              <a:buChar char="•"/>
            </a:pPr>
            <a:r>
              <a:rPr lang="sv-SE" sz="2104" dirty="0"/>
              <a:t>Japanska djurstudier visar att möss och råttor får sämre inlärningsförmåga när man slipar ner molarerna</a:t>
            </a:r>
          </a:p>
          <a:p>
            <a:pPr marL="701368" lvl="1" indent="-300586">
              <a:buFont typeface="Arial" panose="020B0604020202020204" pitchFamily="34" charset="0"/>
              <a:buChar char="•"/>
            </a:pPr>
            <a:r>
              <a:rPr lang="sv-SE" sz="1753" dirty="0"/>
              <a:t>Accelererar en åldersberoende försämring av inlärningsförmågan</a:t>
            </a:r>
          </a:p>
          <a:p>
            <a:pPr marL="701368" lvl="1" indent="-300586">
              <a:buFont typeface="Arial" panose="020B0604020202020204" pitchFamily="34" charset="0"/>
              <a:buChar char="•"/>
            </a:pPr>
            <a:r>
              <a:rPr lang="sv-SE" sz="1753" dirty="0"/>
              <a:t>Ger degenerativa förändringar i Hippocampus</a:t>
            </a:r>
          </a:p>
          <a:p>
            <a:pPr lvl="1"/>
            <a:endParaRPr lang="sv-SE" sz="1753" dirty="0"/>
          </a:p>
          <a:p>
            <a:pPr marL="300586" indent="-300586">
              <a:buFont typeface="Arial" panose="020B0604020202020204" pitchFamily="34" charset="0"/>
              <a:buChar char="•"/>
            </a:pPr>
            <a:r>
              <a:rPr lang="sv-SE" sz="2104" dirty="0"/>
              <a:t>Rehabilitering av bettet förbättrar hjärnfunktionen </a:t>
            </a:r>
          </a:p>
        </p:txBody>
      </p:sp>
    </p:spTree>
    <p:extLst>
      <p:ext uri="{BB962C8B-B14F-4D97-AF65-F5344CB8AC3E}">
        <p14:creationId xmlns:p14="http://schemas.microsoft.com/office/powerpoint/2010/main" val="256791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Det är skillnad på 7 och 70</a:t>
            </a:r>
            <a:endParaRPr lang="sv-SE" dirty="0"/>
          </a:p>
        </p:txBody>
      </p:sp>
      <p:pic>
        <p:nvPicPr>
          <p:cNvPr id="4" name="Platshållare för innehåll 4"/>
          <p:cNvPicPr>
            <a:picLocks/>
          </p:cNvPicPr>
          <p:nvPr/>
        </p:nvPicPr>
        <p:blipFill>
          <a:blip r:embed="rId2" cstate="screen">
            <a:extLst>
              <a:ext uri="{28A0092B-C50C-407E-A947-70E740481C1C}">
                <a14:useLocalDpi xmlns:a14="http://schemas.microsoft.com/office/drawing/2010/main" val="0"/>
              </a:ext>
            </a:extLst>
          </a:blip>
          <a:stretch>
            <a:fillRect/>
          </a:stretch>
        </p:blipFill>
        <p:spPr>
          <a:xfrm>
            <a:off x="976133" y="2274277"/>
            <a:ext cx="4192094" cy="1715979"/>
          </a:xfrm>
          <a:prstGeom prst="rect">
            <a:avLst/>
          </a:prstGeom>
        </p:spPr>
      </p:pic>
      <p:pic>
        <p:nvPicPr>
          <p:cNvPr id="5" name="Platshållare för innehåll 16"/>
          <p:cNvPicPr>
            <a:picLocks/>
          </p:cNvPicPr>
          <p:nvPr/>
        </p:nvPicPr>
        <p:blipFill>
          <a:blip r:embed="rId3" cstate="screen">
            <a:extLst>
              <a:ext uri="{28A0092B-C50C-407E-A947-70E740481C1C}">
                <a14:useLocalDpi xmlns:a14="http://schemas.microsoft.com/office/drawing/2010/main" val="0"/>
              </a:ext>
            </a:extLst>
          </a:blip>
          <a:stretch>
            <a:fillRect/>
          </a:stretch>
        </p:blipFill>
        <p:spPr>
          <a:xfrm>
            <a:off x="976133" y="3993241"/>
            <a:ext cx="4192094" cy="1844851"/>
          </a:xfrm>
          <a:prstGeom prst="rect">
            <a:avLst/>
          </a:prstGeom>
        </p:spPr>
      </p:pic>
      <p:sp>
        <p:nvSpPr>
          <p:cNvPr id="6" name="Rektangel 5"/>
          <p:cNvSpPr/>
          <p:nvPr/>
        </p:nvSpPr>
        <p:spPr>
          <a:xfrm>
            <a:off x="6158080" y="2582178"/>
            <a:ext cx="4572000" cy="1938992"/>
          </a:xfrm>
          <a:prstGeom prst="rect">
            <a:avLst/>
          </a:prstGeom>
        </p:spPr>
        <p:txBody>
          <a:bodyPr>
            <a:spAutoFit/>
          </a:bodyPr>
          <a:lstStyle/>
          <a:p>
            <a:r>
              <a:rPr lang="sv-SE" sz="2400" dirty="0"/>
              <a:t>Biologiska förutsättningar</a:t>
            </a:r>
          </a:p>
          <a:p>
            <a:r>
              <a:rPr lang="sv-SE" sz="2400" dirty="0"/>
              <a:t>Tränade färdigheter</a:t>
            </a:r>
          </a:p>
          <a:p>
            <a:r>
              <a:rPr lang="sv-SE" sz="2400" dirty="0"/>
              <a:t>Livsval</a:t>
            </a:r>
          </a:p>
          <a:p>
            <a:r>
              <a:rPr lang="sv-SE" sz="2400" dirty="0"/>
              <a:t>Livshändelser</a:t>
            </a:r>
          </a:p>
          <a:p>
            <a:r>
              <a:rPr lang="sv-SE" sz="2400" dirty="0"/>
              <a:t>Erfarenheter</a:t>
            </a:r>
          </a:p>
        </p:txBody>
      </p:sp>
    </p:spTree>
    <p:extLst>
      <p:ext uri="{BB962C8B-B14F-4D97-AF65-F5344CB8AC3E}">
        <p14:creationId xmlns:p14="http://schemas.microsoft.com/office/powerpoint/2010/main" val="31736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88047" y="751938"/>
            <a:ext cx="7052271" cy="752786"/>
          </a:xfrm>
        </p:spPr>
        <p:txBody>
          <a:bodyPr/>
          <a:lstStyle/>
          <a:p>
            <a:r>
              <a:rPr lang="sv-SE" dirty="0" smtClean="0"/>
              <a:t>Tugg och Tänk</a:t>
            </a:r>
            <a:endParaRPr lang="sv-SE" dirty="0"/>
          </a:p>
        </p:txBody>
      </p:sp>
      <p:sp>
        <p:nvSpPr>
          <p:cNvPr id="4" name="Platshållare för datum 3"/>
          <p:cNvSpPr>
            <a:spLocks noGrp="1"/>
          </p:cNvSpPr>
          <p:nvPr>
            <p:ph type="dt" sz="half" idx="4294967295"/>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4294967295"/>
          </p:nvPr>
        </p:nvSpPr>
        <p:spPr/>
        <p:txBody>
          <a:bodyPr/>
          <a:lstStyle/>
          <a:p>
            <a:fld id="{9A26D99F-5714-41DC-8DAE-A4636615331C}" type="slidenum">
              <a:rPr lang="en-GB" smtClean="0">
                <a:solidFill>
                  <a:prstClr val="black"/>
                </a:solidFill>
              </a:rPr>
              <a:pPr/>
              <a:t>30</a:t>
            </a:fld>
            <a:endParaRPr lang="en-GB">
              <a:solidFill>
                <a:prstClr val="black"/>
              </a:solidFill>
            </a:endParaRPr>
          </a:p>
        </p:txBody>
      </p:sp>
      <p:pic>
        <p:nvPicPr>
          <p:cNvPr id="6" name="Bildobjekt 6" descr="En bild som visar inomhus, mat&#10;&#10;Beskrivning genererad med hög exakthet">
            <a:extLst>
              <a:ext uri="{FF2B5EF4-FFF2-40B4-BE49-F238E27FC236}">
                <a16:creationId xmlns:a16="http://schemas.microsoft.com/office/drawing/2014/main" id="{BA9A1642-AB46-4607-A08D-7019DEA22FB9}"/>
              </a:ext>
            </a:extLst>
          </p:cNvPr>
          <p:cNvPicPr>
            <a:picLocks noGrp="1" noChangeAspect="1"/>
          </p:cNvPicPr>
          <p:nvPr>
            <p:ph idx="1"/>
          </p:nvPr>
        </p:nvPicPr>
        <p:blipFill>
          <a:blip r:embed="rId3"/>
          <a:stretch>
            <a:fillRect/>
          </a:stretch>
        </p:blipFill>
        <p:spPr>
          <a:xfrm>
            <a:off x="1656593" y="2962149"/>
            <a:ext cx="6812493" cy="2987713"/>
          </a:xfrm>
          <a:prstGeom prst="rect">
            <a:avLst/>
          </a:prstGeom>
        </p:spPr>
      </p:pic>
      <p:sp>
        <p:nvSpPr>
          <p:cNvPr id="3" name="Rektangel 2"/>
          <p:cNvSpPr/>
          <p:nvPr/>
        </p:nvSpPr>
        <p:spPr>
          <a:xfrm>
            <a:off x="1788046" y="3029101"/>
            <a:ext cx="6412769" cy="975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78" dirty="0" err="1"/>
          </a:p>
        </p:txBody>
      </p:sp>
      <p:sp>
        <p:nvSpPr>
          <p:cNvPr id="7" name="Platshållare för innehåll 7"/>
          <p:cNvSpPr txBox="1">
            <a:spLocks/>
          </p:cNvSpPr>
          <p:nvPr/>
        </p:nvSpPr>
        <p:spPr>
          <a:xfrm>
            <a:off x="1375693" y="1648949"/>
            <a:ext cx="7309694" cy="2355709"/>
          </a:xfrm>
          <a:prstGeom prst="rect">
            <a:avLst/>
          </a:prstGeom>
        </p:spPr>
        <p:txBody>
          <a:bodyPr vert="horz" wrap="square" lIns="0" tIns="0" rIns="0" bIns="0" rtlCol="0">
            <a:spAutoFit/>
          </a:bodyPr>
          <a:lstStyle>
            <a:lvl1pPr marL="378735" indent="-378735" algn="l" defTabSz="891917" rtl="0" eaLnBrk="1" latinLnBrk="0" hangingPunct="1">
              <a:spcBef>
                <a:spcPct val="20000"/>
              </a:spcBef>
              <a:buSzPct val="108000"/>
              <a:buFont typeface="Arial" panose="020B0604020202020204" pitchFamily="34" charset="0"/>
              <a:buChar char="•"/>
              <a:defRPr sz="2052" kern="1200">
                <a:solidFill>
                  <a:schemeClr val="tx1"/>
                </a:solidFill>
                <a:latin typeface="+mn-lt"/>
                <a:ea typeface="+mn-ea"/>
                <a:cs typeface="+mn-cs"/>
              </a:defRPr>
            </a:lvl1pPr>
            <a:lvl2pPr marL="690953" indent="-309503" algn="l" defTabSz="891917" rtl="0" eaLnBrk="1" latinLnBrk="0" hangingPunct="1">
              <a:spcBef>
                <a:spcPct val="20000"/>
              </a:spcBef>
              <a:buFont typeface="Arial" panose="020B0604020202020204" pitchFamily="34" charset="0"/>
              <a:buChar char="−"/>
              <a:defRPr sz="1539" kern="1200">
                <a:solidFill>
                  <a:schemeClr val="tx1"/>
                </a:solidFill>
                <a:latin typeface="+mn-lt"/>
                <a:ea typeface="+mn-ea"/>
                <a:cs typeface="+mn-cs"/>
              </a:defRPr>
            </a:lvl2pPr>
            <a:lvl3pPr marL="1000457" indent="-309503" algn="l" defTabSz="891917" rtl="0" eaLnBrk="1" latinLnBrk="0" hangingPunct="1">
              <a:spcBef>
                <a:spcPct val="20000"/>
              </a:spcBef>
              <a:buFont typeface="Arial" panose="020B0604020202020204" pitchFamily="34" charset="0"/>
              <a:buChar char="−"/>
              <a:defRPr sz="1368" kern="1200">
                <a:solidFill>
                  <a:schemeClr val="tx1"/>
                </a:solidFill>
                <a:latin typeface="+mn-lt"/>
                <a:ea typeface="+mn-ea"/>
                <a:cs typeface="+mn-cs"/>
              </a:defRPr>
            </a:lvl3pPr>
            <a:lvl4pPr marL="1300457" indent="-300002" algn="l" defTabSz="891917" rtl="0" eaLnBrk="1" latinLnBrk="0" hangingPunct="1">
              <a:spcBef>
                <a:spcPct val="20000"/>
              </a:spcBef>
              <a:buFont typeface="Arial" panose="020B0604020202020204" pitchFamily="34" charset="0"/>
              <a:buChar char="−"/>
              <a:defRPr sz="1368" kern="1200">
                <a:solidFill>
                  <a:schemeClr val="tx1"/>
                </a:solidFill>
                <a:latin typeface="+mn-lt"/>
                <a:ea typeface="+mn-ea"/>
                <a:cs typeface="+mn-cs"/>
              </a:defRPr>
            </a:lvl4pPr>
            <a:lvl5pPr marL="1608604" indent="-308146" algn="l" defTabSz="891917" rtl="0" eaLnBrk="1" latinLnBrk="0" hangingPunct="1">
              <a:spcBef>
                <a:spcPct val="20000"/>
              </a:spcBef>
              <a:buFont typeface="Arial" panose="020B0604020202020204" pitchFamily="34" charset="0"/>
              <a:buChar char="−"/>
              <a:defRPr sz="1368" kern="1200">
                <a:solidFill>
                  <a:schemeClr val="tx1"/>
                </a:solidFill>
                <a:latin typeface="+mn-lt"/>
                <a:ea typeface="+mn-ea"/>
                <a:cs typeface="+mn-cs"/>
              </a:defRPr>
            </a:lvl5pPr>
            <a:lvl6pPr marL="2452772"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6pPr>
            <a:lvl7pPr marL="2898731"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7pPr>
            <a:lvl8pPr marL="3344689"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8pPr>
            <a:lvl9pPr marL="3790648" indent="-222979" algn="l" defTabSz="891917" rtl="0" eaLnBrk="1" latinLnBrk="0" hangingPunct="1">
              <a:spcBef>
                <a:spcPct val="20000"/>
              </a:spcBef>
              <a:buFont typeface="Arial" panose="020B0604020202020204" pitchFamily="34" charset="0"/>
              <a:buChar char="•"/>
              <a:defRPr sz="1967" kern="1200">
                <a:solidFill>
                  <a:schemeClr val="tx1"/>
                </a:solidFill>
                <a:latin typeface="+mn-lt"/>
                <a:ea typeface="+mn-ea"/>
                <a:cs typeface="+mn-cs"/>
              </a:defRPr>
            </a:lvl9pPr>
          </a:lstStyle>
          <a:p>
            <a:pPr marL="0" indent="0">
              <a:buNone/>
            </a:pPr>
            <a:endParaRPr lang="sv-SE" sz="2104" b="1" dirty="0"/>
          </a:p>
          <a:p>
            <a:pPr marL="0" indent="0">
              <a:buNone/>
            </a:pPr>
            <a:endParaRPr lang="sv-SE" sz="1799" dirty="0"/>
          </a:p>
          <a:p>
            <a:pPr>
              <a:buClr>
                <a:schemeClr val="accent2"/>
              </a:buClr>
              <a:buSzPct val="100000"/>
              <a:buFont typeface="Wingdings" panose="05000000000000000000" pitchFamily="2" charset="2"/>
              <a:buChar char="Ø"/>
            </a:pPr>
            <a:r>
              <a:rPr lang="sv-SE" sz="1578" b="1" dirty="0" err="1"/>
              <a:t>Inklusion</a:t>
            </a:r>
            <a:r>
              <a:rPr lang="sv-SE" sz="1578" b="1" dirty="0"/>
              <a:t>: </a:t>
            </a:r>
            <a:r>
              <a:rPr lang="sv-SE" sz="1578" dirty="0"/>
              <a:t>Subj./objekt sänkt tuggfunktion, med eller utan kognitiv sjukdom</a:t>
            </a:r>
          </a:p>
          <a:p>
            <a:pPr>
              <a:buClr>
                <a:schemeClr val="accent2"/>
              </a:buClr>
              <a:buSzPct val="100000"/>
            </a:pPr>
            <a:endParaRPr lang="sv-SE" sz="1578" dirty="0"/>
          </a:p>
          <a:p>
            <a:pPr>
              <a:buClr>
                <a:schemeClr val="accent2"/>
              </a:buClr>
              <a:buSzPct val="100000"/>
              <a:buFont typeface="Wingdings" panose="05000000000000000000" pitchFamily="2" charset="2"/>
              <a:buChar char="Ø"/>
            </a:pPr>
            <a:r>
              <a:rPr lang="sv-SE" sz="1578" b="1" dirty="0"/>
              <a:t>Intervention: </a:t>
            </a:r>
            <a:r>
              <a:rPr lang="sv-SE" sz="1578" dirty="0"/>
              <a:t>Bettrehabilitering till full tuggfunktion</a:t>
            </a:r>
          </a:p>
          <a:p>
            <a:pPr>
              <a:buClr>
                <a:schemeClr val="accent2"/>
              </a:buClr>
              <a:buSzPct val="100000"/>
            </a:pPr>
            <a:endParaRPr lang="sv-SE" sz="1578" dirty="0"/>
          </a:p>
          <a:p>
            <a:pPr>
              <a:buClr>
                <a:schemeClr val="accent2"/>
              </a:buClr>
              <a:buSzPct val="100000"/>
              <a:buFont typeface="Wingdings" panose="05000000000000000000" pitchFamily="2" charset="2"/>
              <a:buChar char="Ø"/>
            </a:pPr>
            <a:r>
              <a:rPr lang="sv-SE" sz="1578" b="1" dirty="0"/>
              <a:t>Utfallsmått: </a:t>
            </a:r>
            <a:r>
              <a:rPr lang="sv-SE" sz="1578" dirty="0"/>
              <a:t>kognitiv funktion och hjärnans </a:t>
            </a:r>
            <a:r>
              <a:rPr lang="sv-SE" sz="1578" dirty="0" err="1"/>
              <a:t>plastisitet</a:t>
            </a:r>
            <a:r>
              <a:rPr lang="sv-SE" sz="1578" dirty="0"/>
              <a:t> (enligt testbatteri och funktionell MR)</a:t>
            </a:r>
          </a:p>
        </p:txBody>
      </p:sp>
    </p:spTree>
    <p:extLst>
      <p:ext uri="{BB962C8B-B14F-4D97-AF65-F5344CB8AC3E}">
        <p14:creationId xmlns:p14="http://schemas.microsoft.com/office/powerpoint/2010/main" val="35840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Vill kunna tugga….</a:t>
            </a:r>
            <a:endParaRPr lang="sv-SE" b="1" dirty="0"/>
          </a:p>
        </p:txBody>
      </p:sp>
      <p:sp>
        <p:nvSpPr>
          <p:cNvPr id="4" name="Platshållare för datum 3"/>
          <p:cNvSpPr>
            <a:spLocks noGrp="1"/>
          </p:cNvSpPr>
          <p:nvPr>
            <p:ph type="dt" sz="half" idx="4294967295"/>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4294967295"/>
          </p:nvPr>
        </p:nvSpPr>
        <p:spPr/>
        <p:txBody>
          <a:bodyPr/>
          <a:lstStyle/>
          <a:p>
            <a:fld id="{9A26D99F-5714-41DC-8DAE-A4636615331C}" type="slidenum">
              <a:rPr lang="en-GB" smtClean="0">
                <a:solidFill>
                  <a:prstClr val="black"/>
                </a:solidFill>
              </a:rPr>
              <a:pPr/>
              <a:t>31</a:t>
            </a:fld>
            <a:endParaRPr lang="en-GB">
              <a:solidFill>
                <a:prstClr val="black"/>
              </a:solidFill>
            </a:endParaRPr>
          </a:p>
        </p:txBody>
      </p:sp>
      <p:pic>
        <p:nvPicPr>
          <p:cNvPr id="10" name="Platshållare för innehåll 9"/>
          <p:cNvPicPr>
            <a:picLocks noGrp="1" noChangeAspect="1"/>
          </p:cNvPicPr>
          <p:nvPr>
            <p:ph idx="1"/>
          </p:nvPr>
        </p:nvPicPr>
        <p:blipFill>
          <a:blip r:embed="rId2"/>
          <a:stretch>
            <a:fillRect/>
          </a:stretch>
        </p:blipFill>
        <p:spPr>
          <a:xfrm>
            <a:off x="1857281" y="2155071"/>
            <a:ext cx="6372189" cy="2087613"/>
          </a:xfrm>
          <a:prstGeom prst="rect">
            <a:avLst/>
          </a:prstGeom>
        </p:spPr>
      </p:pic>
      <p:sp>
        <p:nvSpPr>
          <p:cNvPr id="6" name="textruta 5"/>
          <p:cNvSpPr txBox="1"/>
          <p:nvPr/>
        </p:nvSpPr>
        <p:spPr>
          <a:xfrm>
            <a:off x="1982486" y="4554441"/>
            <a:ext cx="5295297" cy="820802"/>
          </a:xfrm>
          <a:prstGeom prst="rect">
            <a:avLst/>
          </a:prstGeom>
          <a:noFill/>
        </p:spPr>
        <p:txBody>
          <a:bodyPr wrap="square" rtlCol="0">
            <a:spAutoFit/>
          </a:bodyPr>
          <a:lstStyle/>
          <a:p>
            <a:r>
              <a:rPr lang="sv-SE" sz="1578" dirty="0"/>
              <a:t>Protetik</a:t>
            </a:r>
          </a:p>
          <a:p>
            <a:r>
              <a:rPr lang="sv-SE" sz="1578" dirty="0"/>
              <a:t>Tuggfunktion</a:t>
            </a:r>
          </a:p>
          <a:p>
            <a:r>
              <a:rPr lang="sv-SE" sz="1578" dirty="0"/>
              <a:t>Oral motorik</a:t>
            </a:r>
          </a:p>
        </p:txBody>
      </p:sp>
    </p:spTree>
    <p:extLst>
      <p:ext uri="{BB962C8B-B14F-4D97-AF65-F5344CB8AC3E}">
        <p14:creationId xmlns:p14="http://schemas.microsoft.com/office/powerpoint/2010/main" val="402131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en-GB" dirty="0">
              <a:solidFill>
                <a:prstClr val="black"/>
              </a:solidFill>
            </a:endParaRPr>
          </a:p>
        </p:txBody>
      </p:sp>
      <p:sp>
        <p:nvSpPr>
          <p:cNvPr id="5" name="Platshållare för bildnummer 4"/>
          <p:cNvSpPr>
            <a:spLocks noGrp="1"/>
          </p:cNvSpPr>
          <p:nvPr>
            <p:ph type="sldNum" sz="quarter" idx="12"/>
          </p:nvPr>
        </p:nvSpPr>
        <p:spPr>
          <a:xfrm>
            <a:off x="0" y="-14514"/>
            <a:ext cx="0" cy="0"/>
          </a:xfrm>
        </p:spPr>
        <p:txBody>
          <a:bodyPr/>
          <a:lstStyle/>
          <a:p>
            <a:endParaRPr lang="en-GB" dirty="0">
              <a:solidFill>
                <a:prstClr val="black"/>
              </a:solidFill>
            </a:endParaRPr>
          </a:p>
        </p:txBody>
      </p:sp>
      <p:pic>
        <p:nvPicPr>
          <p:cNvPr id="6" name="Bildobjekt 5"/>
          <p:cNvPicPr>
            <a:picLocks noChangeAspect="1"/>
          </p:cNvPicPr>
          <p:nvPr/>
        </p:nvPicPr>
        <p:blipFill>
          <a:blip r:embed="rId2"/>
          <a:stretch>
            <a:fillRect/>
          </a:stretch>
        </p:blipFill>
        <p:spPr>
          <a:xfrm>
            <a:off x="2052701" y="1106350"/>
            <a:ext cx="6587999" cy="3799163"/>
          </a:xfrm>
          <a:prstGeom prst="rect">
            <a:avLst/>
          </a:prstGeom>
        </p:spPr>
      </p:pic>
      <p:sp>
        <p:nvSpPr>
          <p:cNvPr id="7" name="textruta 6"/>
          <p:cNvSpPr txBox="1"/>
          <p:nvPr/>
        </p:nvSpPr>
        <p:spPr>
          <a:xfrm>
            <a:off x="1788048" y="5269413"/>
            <a:ext cx="6051853" cy="335156"/>
          </a:xfrm>
          <a:prstGeom prst="rect">
            <a:avLst/>
          </a:prstGeom>
          <a:noFill/>
        </p:spPr>
        <p:txBody>
          <a:bodyPr wrap="square" rtlCol="0">
            <a:spAutoFit/>
          </a:bodyPr>
          <a:lstStyle/>
          <a:p>
            <a:r>
              <a:rPr lang="sv-SE" sz="1578" dirty="0"/>
              <a:t>Doktorandstudier Per Stjernfeldt Elgestad</a:t>
            </a:r>
          </a:p>
        </p:txBody>
      </p:sp>
    </p:spTree>
    <p:extLst>
      <p:ext uri="{BB962C8B-B14F-4D97-AF65-F5344CB8AC3E}">
        <p14:creationId xmlns:p14="http://schemas.microsoft.com/office/powerpoint/2010/main" val="41779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76EFC1ED-6880-45FA-9EEE-88B270032613}" type="datetime1">
              <a:rPr lang="sv-SE" smtClean="0"/>
              <a:t>2020-01-31</a:t>
            </a:fld>
            <a:endParaRPr lang="sv-SE"/>
          </a:p>
        </p:txBody>
      </p:sp>
      <p:sp>
        <p:nvSpPr>
          <p:cNvPr id="3" name="Platshållare för bildnummer 2"/>
          <p:cNvSpPr>
            <a:spLocks noGrp="1"/>
          </p:cNvSpPr>
          <p:nvPr>
            <p:ph type="sldNum" sz="quarter" idx="12"/>
          </p:nvPr>
        </p:nvSpPr>
        <p:spPr/>
        <p:txBody>
          <a:bodyPr/>
          <a:lstStyle/>
          <a:p>
            <a:pPr>
              <a:defRPr/>
            </a:pPr>
            <a:fld id="{4398A3B0-F3C5-42FC-ABFA-58940F79AE4D}" type="slidenum">
              <a:rPr lang="sv-SE" altLang="sv-SE" smtClean="0"/>
              <a:pPr>
                <a:defRPr/>
              </a:pPr>
              <a:t>33</a:t>
            </a:fld>
            <a:endParaRPr lang="sv-SE" altLang="sv-SE"/>
          </a:p>
        </p:txBody>
      </p:sp>
      <p:pic>
        <p:nvPicPr>
          <p:cNvPr id="4" name="Bildobjekt 3"/>
          <p:cNvPicPr>
            <a:picLocks noChangeAspect="1"/>
          </p:cNvPicPr>
          <p:nvPr/>
        </p:nvPicPr>
        <p:blipFill>
          <a:blip r:embed="rId2"/>
          <a:stretch>
            <a:fillRect/>
          </a:stretch>
        </p:blipFill>
        <p:spPr>
          <a:xfrm>
            <a:off x="1764632" y="1135574"/>
            <a:ext cx="7164136" cy="3740714"/>
          </a:xfrm>
          <a:prstGeom prst="rect">
            <a:avLst/>
          </a:prstGeom>
        </p:spPr>
      </p:pic>
      <p:sp>
        <p:nvSpPr>
          <p:cNvPr id="5" name="textruta 4"/>
          <p:cNvSpPr txBox="1"/>
          <p:nvPr/>
        </p:nvSpPr>
        <p:spPr>
          <a:xfrm>
            <a:off x="1788048" y="5269413"/>
            <a:ext cx="6051853" cy="335156"/>
          </a:xfrm>
          <a:prstGeom prst="rect">
            <a:avLst/>
          </a:prstGeom>
          <a:noFill/>
        </p:spPr>
        <p:txBody>
          <a:bodyPr wrap="square" rtlCol="0">
            <a:spAutoFit/>
          </a:bodyPr>
          <a:lstStyle/>
          <a:p>
            <a:r>
              <a:rPr lang="sv-SE" sz="1578" dirty="0"/>
              <a:t>Doktorandstudier Per Stjernfeldt Elgestad</a:t>
            </a:r>
          </a:p>
        </p:txBody>
      </p:sp>
    </p:spTree>
    <p:extLst>
      <p:ext uri="{BB962C8B-B14F-4D97-AF65-F5344CB8AC3E}">
        <p14:creationId xmlns:p14="http://schemas.microsoft.com/office/powerpoint/2010/main" val="3040255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9AEAA15F-02F2-4D95-BC89-D07F2F985FF9}" type="datetime1">
              <a:rPr lang="sv-SE" smtClean="0"/>
              <a:t>2020-01-31</a:t>
            </a:fld>
            <a:endParaRPr lang="sv-SE"/>
          </a:p>
        </p:txBody>
      </p:sp>
      <p:sp>
        <p:nvSpPr>
          <p:cNvPr id="3" name="Platshållare för bildnummer 2"/>
          <p:cNvSpPr>
            <a:spLocks noGrp="1"/>
          </p:cNvSpPr>
          <p:nvPr>
            <p:ph type="sldNum" sz="quarter" idx="12"/>
          </p:nvPr>
        </p:nvSpPr>
        <p:spPr/>
        <p:txBody>
          <a:bodyPr/>
          <a:lstStyle/>
          <a:p>
            <a:pPr>
              <a:defRPr/>
            </a:pPr>
            <a:fld id="{4398A3B0-F3C5-42FC-ABFA-58940F79AE4D}" type="slidenum">
              <a:rPr lang="sv-SE" altLang="sv-SE" smtClean="0"/>
              <a:pPr>
                <a:defRPr/>
              </a:pPr>
              <a:t>34</a:t>
            </a:fld>
            <a:endParaRPr lang="sv-SE" altLang="sv-SE"/>
          </a:p>
        </p:txBody>
      </p:sp>
      <p:pic>
        <p:nvPicPr>
          <p:cNvPr id="4" name="Bildobjekt 3"/>
          <p:cNvPicPr>
            <a:picLocks noChangeAspect="1"/>
          </p:cNvPicPr>
          <p:nvPr/>
        </p:nvPicPr>
        <p:blipFill>
          <a:blip r:embed="rId2"/>
          <a:stretch>
            <a:fillRect/>
          </a:stretch>
        </p:blipFill>
        <p:spPr>
          <a:xfrm>
            <a:off x="1956678" y="1277521"/>
            <a:ext cx="6780045" cy="3456821"/>
          </a:xfrm>
          <a:prstGeom prst="rect">
            <a:avLst/>
          </a:prstGeom>
        </p:spPr>
      </p:pic>
      <p:sp>
        <p:nvSpPr>
          <p:cNvPr id="5" name="textruta 4"/>
          <p:cNvSpPr txBox="1"/>
          <p:nvPr/>
        </p:nvSpPr>
        <p:spPr>
          <a:xfrm>
            <a:off x="1788048" y="5269413"/>
            <a:ext cx="6051853" cy="335156"/>
          </a:xfrm>
          <a:prstGeom prst="rect">
            <a:avLst/>
          </a:prstGeom>
          <a:noFill/>
        </p:spPr>
        <p:txBody>
          <a:bodyPr wrap="square" rtlCol="0">
            <a:spAutoFit/>
          </a:bodyPr>
          <a:lstStyle/>
          <a:p>
            <a:r>
              <a:rPr lang="sv-SE" sz="1578" dirty="0"/>
              <a:t>Doktorandstudier Per Stjernfeldt Elgestad</a:t>
            </a:r>
          </a:p>
        </p:txBody>
      </p:sp>
    </p:spTree>
    <p:extLst>
      <p:ext uri="{BB962C8B-B14F-4D97-AF65-F5344CB8AC3E}">
        <p14:creationId xmlns:p14="http://schemas.microsoft.com/office/powerpoint/2010/main" val="38840775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E84EE515-D6B9-4579-92E4-1CD8742637F6}" type="datetime1">
              <a:rPr lang="sv-SE" smtClean="0"/>
              <a:t>2020-01-31</a:t>
            </a:fld>
            <a:endParaRPr lang="sv-SE"/>
          </a:p>
        </p:txBody>
      </p:sp>
      <p:sp>
        <p:nvSpPr>
          <p:cNvPr id="3" name="Platshållare för bildnummer 2"/>
          <p:cNvSpPr>
            <a:spLocks noGrp="1"/>
          </p:cNvSpPr>
          <p:nvPr>
            <p:ph type="sldNum" sz="quarter" idx="12"/>
          </p:nvPr>
        </p:nvSpPr>
        <p:spPr/>
        <p:txBody>
          <a:bodyPr/>
          <a:lstStyle/>
          <a:p>
            <a:pPr>
              <a:defRPr/>
            </a:pPr>
            <a:fld id="{4398A3B0-F3C5-42FC-ABFA-58940F79AE4D}" type="slidenum">
              <a:rPr lang="sv-SE" altLang="sv-SE" smtClean="0"/>
              <a:pPr>
                <a:defRPr/>
              </a:pPr>
              <a:t>35</a:t>
            </a:fld>
            <a:endParaRPr lang="sv-SE" altLang="sv-SE"/>
          </a:p>
        </p:txBody>
      </p:sp>
      <p:pic>
        <p:nvPicPr>
          <p:cNvPr id="4" name="Bildobjekt 3"/>
          <p:cNvPicPr>
            <a:picLocks noChangeAspect="1"/>
          </p:cNvPicPr>
          <p:nvPr/>
        </p:nvPicPr>
        <p:blipFill>
          <a:blip r:embed="rId2"/>
          <a:stretch>
            <a:fillRect/>
          </a:stretch>
        </p:blipFill>
        <p:spPr>
          <a:xfrm>
            <a:off x="2319894" y="1027027"/>
            <a:ext cx="6053612" cy="3957809"/>
          </a:xfrm>
          <a:prstGeom prst="rect">
            <a:avLst/>
          </a:prstGeom>
        </p:spPr>
      </p:pic>
      <p:sp>
        <p:nvSpPr>
          <p:cNvPr id="5" name="textruta 4"/>
          <p:cNvSpPr txBox="1"/>
          <p:nvPr/>
        </p:nvSpPr>
        <p:spPr>
          <a:xfrm>
            <a:off x="1788048" y="5269413"/>
            <a:ext cx="6051853" cy="335156"/>
          </a:xfrm>
          <a:prstGeom prst="rect">
            <a:avLst/>
          </a:prstGeom>
          <a:noFill/>
        </p:spPr>
        <p:txBody>
          <a:bodyPr wrap="square" rtlCol="0">
            <a:spAutoFit/>
          </a:bodyPr>
          <a:lstStyle/>
          <a:p>
            <a:r>
              <a:rPr lang="sv-SE" sz="1578" dirty="0"/>
              <a:t>Doktorandstudier Per Stjernfeldt Elgestad</a:t>
            </a:r>
          </a:p>
        </p:txBody>
      </p:sp>
    </p:spTree>
    <p:extLst>
      <p:ext uri="{BB962C8B-B14F-4D97-AF65-F5344CB8AC3E}">
        <p14:creationId xmlns:p14="http://schemas.microsoft.com/office/powerpoint/2010/main" val="40269061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Tugg och svälj</a:t>
            </a:r>
            <a:endParaRPr lang="sv-SE" dirty="0"/>
          </a:p>
        </p:txBody>
      </p:sp>
      <p:sp>
        <p:nvSpPr>
          <p:cNvPr id="3" name="Platshållare för innehåll 2"/>
          <p:cNvSpPr>
            <a:spLocks noGrp="1"/>
          </p:cNvSpPr>
          <p:nvPr>
            <p:ph idx="1"/>
          </p:nvPr>
        </p:nvSpPr>
        <p:spPr/>
        <p:txBody>
          <a:bodyPr/>
          <a:lstStyle/>
          <a:p>
            <a:pPr marL="0" indent="0">
              <a:buNone/>
            </a:pPr>
            <a:r>
              <a:rPr lang="sv-SE" dirty="0"/>
              <a:t>Tidig identifiering av riskpatienter och smart intervention</a:t>
            </a:r>
            <a:br>
              <a:rPr lang="sv-SE" dirty="0"/>
            </a:br>
            <a:r>
              <a:rPr lang="sv-SE" dirty="0"/>
              <a:t>kan förebygga malnutrition, skörhet och ohälsa</a:t>
            </a:r>
            <a:r>
              <a:rPr lang="sv-SE" dirty="0" smtClean="0"/>
              <a:t>.</a:t>
            </a:r>
          </a:p>
          <a:p>
            <a:pPr marL="0" indent="0">
              <a:buNone/>
            </a:pPr>
            <a:endParaRPr lang="sv-SE" dirty="0" smtClean="0"/>
          </a:p>
          <a:p>
            <a:r>
              <a:rPr lang="sv-SE" dirty="0" smtClean="0"/>
              <a:t>Fångar </a:t>
            </a:r>
            <a:r>
              <a:rPr lang="sv-SE" dirty="0"/>
              <a:t>upp personer med svårigheter att tugga och svälja </a:t>
            </a:r>
            <a:endParaRPr lang="sv-SE" dirty="0" smtClean="0"/>
          </a:p>
          <a:p>
            <a:r>
              <a:rPr lang="sv-SE" dirty="0" smtClean="0"/>
              <a:t>Individuellt utformade träningsprogram samt monitorering via smart teknik </a:t>
            </a:r>
            <a:endParaRPr lang="sv-SE" dirty="0"/>
          </a:p>
          <a:p>
            <a:pPr marL="0" indent="0">
              <a:buNone/>
            </a:pPr>
            <a:endParaRPr lang="sv-SE" dirty="0"/>
          </a:p>
          <a:p>
            <a:pPr marL="0" indent="0">
              <a:buNone/>
            </a:pPr>
            <a:endParaRPr lang="sv-SE" dirty="0"/>
          </a:p>
          <a:p>
            <a:pPr marL="0" indent="0">
              <a:buNone/>
            </a:pPr>
            <a:endParaRPr lang="sv-SE" dirty="0"/>
          </a:p>
          <a:p>
            <a:pPr marL="0" indent="0">
              <a:buNone/>
            </a:pPr>
            <a:r>
              <a:rPr lang="sv-SE" sz="2104" dirty="0">
                <a:solidFill>
                  <a:srgbClr val="00B050"/>
                </a:solidFill>
              </a:rPr>
              <a:t> </a:t>
            </a:r>
            <a:endParaRPr lang="sv-SE" dirty="0"/>
          </a:p>
          <a:p>
            <a:endParaRPr lang="sv-SE" dirty="0"/>
          </a:p>
        </p:txBody>
      </p:sp>
      <p:sp>
        <p:nvSpPr>
          <p:cNvPr id="4" name="Platshållare för datum 3"/>
          <p:cNvSpPr>
            <a:spLocks noGrp="1"/>
          </p:cNvSpPr>
          <p:nvPr>
            <p:ph type="dt" sz="half" idx="4294967295"/>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4294967295"/>
          </p:nvPr>
        </p:nvSpPr>
        <p:spPr/>
        <p:txBody>
          <a:bodyPr/>
          <a:lstStyle/>
          <a:p>
            <a:fld id="{9A26D99F-5714-41DC-8DAE-A4636615331C}" type="slidenum">
              <a:rPr lang="en-GB" smtClean="0">
                <a:solidFill>
                  <a:prstClr val="black"/>
                </a:solidFill>
              </a:rPr>
              <a:pPr/>
              <a:t>36</a:t>
            </a:fld>
            <a:endParaRPr lang="en-GB">
              <a:solidFill>
                <a:prstClr val="black"/>
              </a:solidFill>
            </a:endParaRPr>
          </a:p>
        </p:txBody>
      </p:sp>
      <p:pic>
        <p:nvPicPr>
          <p:cNvPr id="7" name="Bildobjekt 6"/>
          <p:cNvPicPr>
            <a:picLocks noChangeAspect="1"/>
          </p:cNvPicPr>
          <p:nvPr/>
        </p:nvPicPr>
        <p:blipFill>
          <a:blip r:embed="rId3"/>
          <a:stretch>
            <a:fillRect/>
          </a:stretch>
        </p:blipFill>
        <p:spPr>
          <a:xfrm>
            <a:off x="3834970" y="4574574"/>
            <a:ext cx="2228709" cy="915099"/>
          </a:xfrm>
          <a:prstGeom prst="rect">
            <a:avLst/>
          </a:prstGeom>
        </p:spPr>
      </p:pic>
      <p:pic>
        <p:nvPicPr>
          <p:cNvPr id="8" name="Bildobjekt 7"/>
          <p:cNvPicPr>
            <a:picLocks noChangeAspect="1"/>
          </p:cNvPicPr>
          <p:nvPr/>
        </p:nvPicPr>
        <p:blipFill>
          <a:blip r:embed="rId4"/>
          <a:stretch>
            <a:fillRect/>
          </a:stretch>
        </p:blipFill>
        <p:spPr>
          <a:xfrm>
            <a:off x="6451411" y="4574575"/>
            <a:ext cx="2088971" cy="755386"/>
          </a:xfrm>
          <a:prstGeom prst="rect">
            <a:avLst/>
          </a:prstGeom>
        </p:spPr>
      </p:pic>
      <p:pic>
        <p:nvPicPr>
          <p:cNvPr id="11" name="Bildobjekt 10"/>
          <p:cNvPicPr>
            <a:picLocks noChangeAspect="1"/>
          </p:cNvPicPr>
          <p:nvPr/>
        </p:nvPicPr>
        <p:blipFill>
          <a:blip r:embed="rId5"/>
          <a:stretch>
            <a:fillRect/>
          </a:stretch>
        </p:blipFill>
        <p:spPr>
          <a:xfrm>
            <a:off x="2228643" y="4672227"/>
            <a:ext cx="989165" cy="805171"/>
          </a:xfrm>
          <a:prstGeom prst="rect">
            <a:avLst/>
          </a:prstGeom>
        </p:spPr>
      </p:pic>
    </p:spTree>
    <p:extLst>
      <p:ext uri="{BB962C8B-B14F-4D97-AF65-F5344CB8AC3E}">
        <p14:creationId xmlns:p14="http://schemas.microsoft.com/office/powerpoint/2010/main" val="10682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68674" y="1457179"/>
            <a:ext cx="7052271" cy="752786"/>
          </a:xfrm>
        </p:spPr>
        <p:txBody>
          <a:bodyPr/>
          <a:lstStyle/>
          <a:p>
            <a:r>
              <a:rPr lang="sv-SE" dirty="0" smtClean="0"/>
              <a:t>Munskärmsträning efter stroke</a:t>
            </a:r>
            <a:br>
              <a:rPr lang="sv-SE" dirty="0" smtClean="0"/>
            </a:br>
            <a:r>
              <a:rPr lang="sv-SE" sz="2454" dirty="0"/>
              <a:t>samverkan mellan logopeder och tandvård</a:t>
            </a:r>
          </a:p>
        </p:txBody>
      </p:sp>
      <p:sp>
        <p:nvSpPr>
          <p:cNvPr id="4" name="Platshållare för datum 3"/>
          <p:cNvSpPr>
            <a:spLocks noGrp="1"/>
          </p:cNvSpPr>
          <p:nvPr>
            <p:ph type="dt" sz="half" idx="4294967295"/>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4294967295"/>
          </p:nvPr>
        </p:nvSpPr>
        <p:spPr/>
        <p:txBody>
          <a:bodyPr/>
          <a:lstStyle/>
          <a:p>
            <a:fld id="{9A26D99F-5714-41DC-8DAE-A4636615331C}" type="slidenum">
              <a:rPr lang="en-GB" smtClean="0">
                <a:solidFill>
                  <a:prstClr val="black"/>
                </a:solidFill>
              </a:rPr>
              <a:pPr/>
              <a:t>37</a:t>
            </a:fld>
            <a:endParaRPr lang="en-GB">
              <a:solidFill>
                <a:prstClr val="black"/>
              </a:solidFill>
            </a:endParaRPr>
          </a:p>
        </p:txBody>
      </p:sp>
      <p:pic>
        <p:nvPicPr>
          <p:cNvPr id="6" name="Platshållare för innehåll 5">
            <a:extLst>
              <a:ext uri="{FF2B5EF4-FFF2-40B4-BE49-F238E27FC236}">
                <a16:creationId xmlns:a16="http://schemas.microsoft.com/office/drawing/2014/main" id="{6AD20E27-6A44-4E31-8091-F01B03F7B0EB}"/>
              </a:ext>
            </a:extLst>
          </p:cNvPr>
          <p:cNvPicPr>
            <a:picLocks noGrp="1" noChangeAspect="1"/>
          </p:cNvPicPr>
          <p:nvPr>
            <p:ph idx="1"/>
          </p:nvPr>
        </p:nvPicPr>
        <p:blipFill>
          <a:blip r:embed="rId3"/>
          <a:stretch>
            <a:fillRect/>
          </a:stretch>
        </p:blipFill>
        <p:spPr>
          <a:xfrm>
            <a:off x="6182405" y="2793391"/>
            <a:ext cx="2914410" cy="1466428"/>
          </a:xfrm>
          <a:prstGeom prst="rect">
            <a:avLst/>
          </a:prstGeom>
        </p:spPr>
      </p:pic>
      <p:sp>
        <p:nvSpPr>
          <p:cNvPr id="3" name="Rektangel 2"/>
          <p:cNvSpPr/>
          <p:nvPr/>
        </p:nvSpPr>
        <p:spPr>
          <a:xfrm>
            <a:off x="1768674" y="2548641"/>
            <a:ext cx="4007908" cy="2358723"/>
          </a:xfrm>
          <a:prstGeom prst="rect">
            <a:avLst/>
          </a:prstGeom>
        </p:spPr>
        <p:txBody>
          <a:bodyPr>
            <a:spAutoFit/>
          </a:bodyPr>
          <a:lstStyle/>
          <a:p>
            <a:r>
              <a:rPr lang="sv-SE" sz="2104" b="1" dirty="0"/>
              <a:t>RCT studie </a:t>
            </a:r>
          </a:p>
          <a:p>
            <a:endParaRPr lang="sv-SE" sz="1578" dirty="0"/>
          </a:p>
          <a:p>
            <a:pPr>
              <a:buClr>
                <a:schemeClr val="accent2"/>
              </a:buClr>
              <a:buSzPct val="100000"/>
              <a:buFont typeface="Wingdings" panose="05000000000000000000" pitchFamily="2" charset="2"/>
              <a:buChar char="Ø"/>
            </a:pPr>
            <a:r>
              <a:rPr lang="sv-SE" sz="1578" b="1" dirty="0" err="1"/>
              <a:t>Inklusion</a:t>
            </a:r>
            <a:r>
              <a:rPr lang="sv-SE" sz="1578" b="1" dirty="0"/>
              <a:t>: </a:t>
            </a:r>
            <a:r>
              <a:rPr lang="sv-SE" sz="1578" dirty="0"/>
              <a:t>Sväljproblematik (subjektiv och/eller objektiv)</a:t>
            </a:r>
          </a:p>
          <a:p>
            <a:pPr>
              <a:buClr>
                <a:schemeClr val="accent2"/>
              </a:buClr>
              <a:buSzPct val="100000"/>
            </a:pPr>
            <a:endParaRPr lang="sv-SE" sz="1578" dirty="0"/>
          </a:p>
          <a:p>
            <a:pPr>
              <a:buClr>
                <a:schemeClr val="accent2"/>
              </a:buClr>
              <a:buSzPct val="100000"/>
              <a:buFont typeface="Wingdings" panose="05000000000000000000" pitchFamily="2" charset="2"/>
              <a:buChar char="Ø"/>
            </a:pPr>
            <a:r>
              <a:rPr lang="sv-SE" sz="1578" b="1" dirty="0"/>
              <a:t>Intervention: </a:t>
            </a:r>
            <a:r>
              <a:rPr lang="sv-SE" sz="1578" dirty="0"/>
              <a:t>Munskärmsträning</a:t>
            </a:r>
          </a:p>
          <a:p>
            <a:pPr>
              <a:buClr>
                <a:schemeClr val="accent2"/>
              </a:buClr>
              <a:buSzPct val="100000"/>
            </a:pPr>
            <a:endParaRPr lang="sv-SE" sz="1578" dirty="0"/>
          </a:p>
          <a:p>
            <a:pPr>
              <a:buClr>
                <a:schemeClr val="accent2"/>
              </a:buClr>
              <a:buSzPct val="100000"/>
              <a:buFont typeface="Wingdings" panose="05000000000000000000" pitchFamily="2" charset="2"/>
              <a:buChar char="Ø"/>
            </a:pPr>
            <a:r>
              <a:rPr lang="sv-SE" sz="1578" b="1" dirty="0"/>
              <a:t>Utfallsmått: </a:t>
            </a:r>
            <a:r>
              <a:rPr lang="sv-SE" sz="1578" dirty="0"/>
              <a:t>sväljkapacitet, </a:t>
            </a:r>
            <a:r>
              <a:rPr lang="sv-SE" sz="1578" dirty="0" err="1"/>
              <a:t>läppkraft</a:t>
            </a:r>
            <a:r>
              <a:rPr lang="sv-SE" sz="1578" dirty="0"/>
              <a:t> och subjektiv sväljkapacitet  </a:t>
            </a:r>
          </a:p>
        </p:txBody>
      </p:sp>
    </p:spTree>
    <p:extLst>
      <p:ext uri="{BB962C8B-B14F-4D97-AF65-F5344CB8AC3E}">
        <p14:creationId xmlns:p14="http://schemas.microsoft.com/office/powerpoint/2010/main" val="78163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Hemtandvårdsprojektet</a:t>
            </a:r>
            <a:endParaRPr lang="sv-SE" dirty="0"/>
          </a:p>
        </p:txBody>
      </p:sp>
      <p:sp>
        <p:nvSpPr>
          <p:cNvPr id="4" name="Platshållare för datum 3"/>
          <p:cNvSpPr>
            <a:spLocks noGrp="1"/>
          </p:cNvSpPr>
          <p:nvPr>
            <p:ph type="dt" sz="half" idx="4294967295"/>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4294967295"/>
          </p:nvPr>
        </p:nvSpPr>
        <p:spPr/>
        <p:txBody>
          <a:bodyPr/>
          <a:lstStyle/>
          <a:p>
            <a:fld id="{9A26D99F-5714-41DC-8DAE-A4636615331C}" type="slidenum">
              <a:rPr lang="en-GB" smtClean="0">
                <a:solidFill>
                  <a:prstClr val="black"/>
                </a:solidFill>
              </a:rPr>
              <a:pPr/>
              <a:t>38</a:t>
            </a:fld>
            <a:endParaRPr lang="en-GB">
              <a:solidFill>
                <a:prstClr val="black"/>
              </a:solidFill>
            </a:endParaRPr>
          </a:p>
        </p:txBody>
      </p:sp>
      <p:sp>
        <p:nvSpPr>
          <p:cNvPr id="8" name="Platshållare för innehåll 7"/>
          <p:cNvSpPr>
            <a:spLocks noGrp="1"/>
          </p:cNvSpPr>
          <p:nvPr>
            <p:ph idx="1"/>
          </p:nvPr>
        </p:nvSpPr>
        <p:spPr>
          <a:xfrm>
            <a:off x="976133" y="2105349"/>
            <a:ext cx="4140812" cy="3308598"/>
          </a:xfrm>
          <a:prstGeom prst="rect">
            <a:avLst/>
          </a:prstGeom>
        </p:spPr>
        <p:txBody>
          <a:bodyPr wrap="square">
            <a:spAutoFit/>
          </a:bodyPr>
          <a:lstStyle/>
          <a:p>
            <a:pPr marL="0" indent="0">
              <a:buNone/>
            </a:pPr>
            <a:r>
              <a:rPr lang="sv-SE" sz="2104" b="1" dirty="0"/>
              <a:t>RCT multicenterstudie </a:t>
            </a:r>
            <a:endParaRPr lang="sv-SE" sz="2104" b="1" dirty="0" smtClean="0"/>
          </a:p>
          <a:p>
            <a:pPr marL="0" indent="0">
              <a:buNone/>
            </a:pPr>
            <a:r>
              <a:rPr lang="sv-SE" sz="2104" b="1" dirty="0" smtClean="0"/>
              <a:t>(Dalarna, Gävle och Stockholm)</a:t>
            </a:r>
            <a:endParaRPr lang="sv-SE" sz="2104" b="1" dirty="0"/>
          </a:p>
          <a:p>
            <a:pPr marL="0" indent="0">
              <a:buNone/>
            </a:pPr>
            <a:endParaRPr lang="sv-SE" dirty="0"/>
          </a:p>
          <a:p>
            <a:pPr>
              <a:buClr>
                <a:schemeClr val="accent2"/>
              </a:buClr>
              <a:buSzPct val="100000"/>
              <a:buFont typeface="Wingdings" panose="05000000000000000000" pitchFamily="2" charset="2"/>
              <a:buChar char="Ø"/>
            </a:pPr>
            <a:r>
              <a:rPr lang="sv-SE" sz="1578" b="1" dirty="0" err="1"/>
              <a:t>Inklusion</a:t>
            </a:r>
            <a:r>
              <a:rPr lang="sv-SE" sz="1578" b="1" dirty="0"/>
              <a:t>: </a:t>
            </a:r>
            <a:r>
              <a:rPr lang="sv-SE" sz="1578" dirty="0"/>
              <a:t>Omsorgsberoende i </a:t>
            </a:r>
            <a:r>
              <a:rPr lang="sv-SE" sz="1578" dirty="0" smtClean="0"/>
              <a:t>VO-boende</a:t>
            </a:r>
            <a:endParaRPr lang="sv-SE" sz="1578" dirty="0"/>
          </a:p>
          <a:p>
            <a:pPr>
              <a:buClr>
                <a:schemeClr val="accent2"/>
              </a:buClr>
              <a:buSzPct val="100000"/>
              <a:buFont typeface="Wingdings" panose="05000000000000000000" pitchFamily="2" charset="2"/>
              <a:buChar char="Ø"/>
            </a:pPr>
            <a:r>
              <a:rPr lang="sv-SE" sz="1578" b="1" dirty="0"/>
              <a:t>Intervention: </a:t>
            </a:r>
            <a:r>
              <a:rPr lang="sv-SE" sz="1578" dirty="0"/>
              <a:t>Utbildning av VO-personal samt månadsbesök av </a:t>
            </a:r>
            <a:r>
              <a:rPr lang="sv-SE" sz="1578" dirty="0" err="1" smtClean="0"/>
              <a:t>thyg</a:t>
            </a:r>
            <a:endParaRPr lang="sv-SE" sz="1578" dirty="0"/>
          </a:p>
          <a:p>
            <a:pPr>
              <a:buClr>
                <a:schemeClr val="accent2"/>
              </a:buClr>
              <a:buSzPct val="100000"/>
              <a:buFont typeface="Wingdings" panose="05000000000000000000" pitchFamily="2" charset="2"/>
              <a:buChar char="Ø"/>
            </a:pPr>
            <a:r>
              <a:rPr lang="sv-SE" sz="1578" b="1" dirty="0"/>
              <a:t>Utfallsmått: </a:t>
            </a:r>
            <a:r>
              <a:rPr lang="sv-SE" sz="1578" dirty="0"/>
              <a:t>tandköttsinflammation, karies och antibiotika mot NLI</a:t>
            </a:r>
          </a:p>
        </p:txBody>
      </p:sp>
      <p:pic>
        <p:nvPicPr>
          <p:cNvPr id="9" name="Bildobjekt 8"/>
          <p:cNvPicPr>
            <a:picLocks noChangeAspect="1"/>
          </p:cNvPicPr>
          <p:nvPr/>
        </p:nvPicPr>
        <p:blipFill>
          <a:blip r:embed="rId2"/>
          <a:stretch>
            <a:fillRect/>
          </a:stretch>
        </p:blipFill>
        <p:spPr>
          <a:xfrm>
            <a:off x="6089303" y="2742658"/>
            <a:ext cx="3911992" cy="2603253"/>
          </a:xfrm>
          <a:prstGeom prst="rect">
            <a:avLst/>
          </a:prstGeom>
        </p:spPr>
      </p:pic>
    </p:spTree>
    <p:extLst>
      <p:ext uri="{BB962C8B-B14F-4D97-AF65-F5344CB8AC3E}">
        <p14:creationId xmlns:p14="http://schemas.microsoft.com/office/powerpoint/2010/main" val="219814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Identifiering av risk för ohälsa</a:t>
            </a:r>
            <a:endParaRPr lang="sv-SE" dirty="0"/>
          </a:p>
        </p:txBody>
      </p:sp>
      <p:sp>
        <p:nvSpPr>
          <p:cNvPr id="3" name="Platshållare för innehåll 2"/>
          <p:cNvSpPr>
            <a:spLocks noGrp="1"/>
          </p:cNvSpPr>
          <p:nvPr>
            <p:ph idx="1"/>
          </p:nvPr>
        </p:nvSpPr>
        <p:spPr>
          <a:xfrm>
            <a:off x="976133" y="2105559"/>
            <a:ext cx="7059189" cy="3423239"/>
          </a:xfrm>
        </p:spPr>
        <p:txBody>
          <a:bodyPr/>
          <a:lstStyle/>
          <a:p>
            <a:r>
              <a:rPr lang="sv-SE" dirty="0" smtClean="0"/>
              <a:t>Osteoporos</a:t>
            </a:r>
          </a:p>
          <a:p>
            <a:pPr lvl="1"/>
            <a:r>
              <a:rPr lang="sv-SE" dirty="0" smtClean="0"/>
              <a:t>Bedömning av </a:t>
            </a:r>
            <a:r>
              <a:rPr lang="sv-SE" dirty="0" err="1"/>
              <a:t>t</a:t>
            </a:r>
            <a:r>
              <a:rPr lang="sv-SE" dirty="0" err="1" smtClean="0"/>
              <a:t>rabekelmönster</a:t>
            </a:r>
            <a:r>
              <a:rPr lang="sv-SE" dirty="0" smtClean="0"/>
              <a:t> i </a:t>
            </a:r>
            <a:r>
              <a:rPr lang="sv-SE" dirty="0" err="1" smtClean="0"/>
              <a:t>mandibulärt</a:t>
            </a:r>
            <a:r>
              <a:rPr lang="sv-SE" dirty="0" smtClean="0"/>
              <a:t> ben </a:t>
            </a:r>
          </a:p>
          <a:p>
            <a:pPr lvl="1"/>
            <a:r>
              <a:rPr lang="sv-SE" dirty="0" smtClean="0"/>
              <a:t>FRAX</a:t>
            </a:r>
          </a:p>
          <a:p>
            <a:pPr marL="334379" lvl="1" indent="0">
              <a:buNone/>
            </a:pPr>
            <a:r>
              <a:rPr lang="sv-SE" dirty="0" smtClean="0"/>
              <a:t> </a:t>
            </a:r>
            <a:endParaRPr lang="sv-SE" dirty="0"/>
          </a:p>
          <a:p>
            <a:pPr marL="334379" lvl="1" indent="0">
              <a:buNone/>
            </a:pPr>
            <a:endParaRPr lang="sv-SE" dirty="0" smtClean="0"/>
          </a:p>
          <a:p>
            <a:r>
              <a:rPr lang="sv-SE" dirty="0" smtClean="0"/>
              <a:t>DMT2</a:t>
            </a:r>
          </a:p>
          <a:p>
            <a:pPr lvl="1"/>
            <a:r>
              <a:rPr lang="sv-SE" dirty="0" smtClean="0"/>
              <a:t>Riskbedömning av parodontit som ett mått på kronisk inflammation</a:t>
            </a:r>
          </a:p>
          <a:p>
            <a:pPr lvl="1"/>
            <a:r>
              <a:rPr lang="sv-SE" dirty="0" err="1" smtClean="0"/>
              <a:t>Findrisk</a:t>
            </a:r>
            <a:endParaRPr lang="sv-SE" dirty="0"/>
          </a:p>
        </p:txBody>
      </p:sp>
      <p:sp>
        <p:nvSpPr>
          <p:cNvPr id="4" name="Platshållare för datum 3"/>
          <p:cNvSpPr>
            <a:spLocks noGrp="1"/>
          </p:cNvSpPr>
          <p:nvPr>
            <p:ph type="dt" sz="half" idx="4294967295"/>
          </p:nvPr>
        </p:nvSpPr>
        <p:spPr/>
        <p:txBody>
          <a:bodyPr/>
          <a:lstStyle/>
          <a:p>
            <a:fld id="{70D82432-0BB2-4192-9561-F18B021D029A}" type="datetime1">
              <a:rPr lang="sv-SE" smtClean="0">
                <a:solidFill>
                  <a:prstClr val="black"/>
                </a:solidFill>
              </a:rPr>
              <a:pPr/>
              <a:t>2020-01-31</a:t>
            </a:fld>
            <a:endParaRPr lang="en-GB">
              <a:solidFill>
                <a:prstClr val="black"/>
              </a:solidFill>
            </a:endParaRPr>
          </a:p>
        </p:txBody>
      </p:sp>
      <p:sp>
        <p:nvSpPr>
          <p:cNvPr id="5" name="Platshållare för bildnummer 4"/>
          <p:cNvSpPr>
            <a:spLocks noGrp="1"/>
          </p:cNvSpPr>
          <p:nvPr>
            <p:ph type="sldNum" sz="quarter" idx="4294967295"/>
          </p:nvPr>
        </p:nvSpPr>
        <p:spPr/>
        <p:txBody>
          <a:bodyPr/>
          <a:lstStyle/>
          <a:p>
            <a:fld id="{9A26D99F-5714-41DC-8DAE-A4636615331C}" type="slidenum">
              <a:rPr lang="en-GB" smtClean="0">
                <a:solidFill>
                  <a:prstClr val="black"/>
                </a:solidFill>
              </a:rPr>
              <a:pPr/>
              <a:t>39</a:t>
            </a:fld>
            <a:endParaRPr lang="en-GB">
              <a:solidFill>
                <a:prstClr val="black"/>
              </a:solidFill>
            </a:endParaRPr>
          </a:p>
        </p:txBody>
      </p:sp>
      <p:pic>
        <p:nvPicPr>
          <p:cNvPr id="6" name="Bildobjekt 9" descr="En bild som visar djur, primat, hominid, däggdjur&#10;&#10;Beskrivning genererad med mycket hög exakthet">
            <a:extLst>
              <a:ext uri="{FF2B5EF4-FFF2-40B4-BE49-F238E27FC236}">
                <a16:creationId xmlns:a16="http://schemas.microsoft.com/office/drawing/2014/main" id="{87F81673-1059-466D-848E-0926467EC8AE}"/>
              </a:ext>
            </a:extLst>
          </p:cNvPr>
          <p:cNvPicPr>
            <a:picLocks noChangeAspect="1"/>
          </p:cNvPicPr>
          <p:nvPr/>
        </p:nvPicPr>
        <p:blipFill>
          <a:blip r:embed="rId3"/>
          <a:stretch>
            <a:fillRect/>
          </a:stretch>
        </p:blipFill>
        <p:spPr>
          <a:xfrm rot="16200000">
            <a:off x="6630453" y="1652013"/>
            <a:ext cx="1099105" cy="2006197"/>
          </a:xfrm>
          <a:prstGeom prst="rect">
            <a:avLst/>
          </a:prstGeom>
        </p:spPr>
      </p:pic>
    </p:spTree>
    <p:extLst>
      <p:ext uri="{BB962C8B-B14F-4D97-AF65-F5344CB8AC3E}">
        <p14:creationId xmlns:p14="http://schemas.microsoft.com/office/powerpoint/2010/main" val="39414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Den dagliga munvårdsrutinen</a:t>
            </a:r>
            <a:endParaRPr lang="sv-SE" dirty="0"/>
          </a:p>
        </p:txBody>
      </p: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80" t="5437" r="55495" b="7773"/>
          <a:stretch/>
        </p:blipFill>
        <p:spPr>
          <a:xfrm>
            <a:off x="1050802" y="2499636"/>
            <a:ext cx="2250479" cy="2499084"/>
          </a:xfrm>
          <a:prstGeom prst="rect">
            <a:avLst/>
          </a:prstGeom>
        </p:spPr>
      </p:pic>
      <p:sp>
        <p:nvSpPr>
          <p:cNvPr id="5" name="textruta 4"/>
          <p:cNvSpPr txBox="1"/>
          <p:nvPr/>
        </p:nvSpPr>
        <p:spPr>
          <a:xfrm>
            <a:off x="3444240" y="2499636"/>
            <a:ext cx="3253740" cy="1287780"/>
          </a:xfrm>
          <a:prstGeom prst="rect">
            <a:avLst/>
          </a:prstGeom>
          <a:noFill/>
        </p:spPr>
        <p:txBody>
          <a:bodyPr wrap="square" lIns="0" tIns="0" rIns="0" bIns="0" rtlCol="0">
            <a:noAutofit/>
          </a:bodyPr>
          <a:lstStyle/>
          <a:p>
            <a:pPr>
              <a:lnSpc>
                <a:spcPts val="2600"/>
              </a:lnSpc>
            </a:pPr>
            <a:r>
              <a:rPr lang="sv-SE" sz="2100" dirty="0" smtClean="0"/>
              <a:t>2 min tandborstning</a:t>
            </a:r>
          </a:p>
          <a:p>
            <a:pPr>
              <a:lnSpc>
                <a:spcPts val="2600"/>
              </a:lnSpc>
            </a:pPr>
            <a:r>
              <a:rPr lang="sv-SE" sz="2100" dirty="0"/>
              <a:t>	</a:t>
            </a:r>
            <a:r>
              <a:rPr lang="sv-SE" sz="1600" i="1" dirty="0" smtClean="0"/>
              <a:t>med</a:t>
            </a:r>
          </a:p>
          <a:p>
            <a:pPr>
              <a:lnSpc>
                <a:spcPts val="2600"/>
              </a:lnSpc>
            </a:pPr>
            <a:r>
              <a:rPr lang="sv-SE" sz="2100" dirty="0" smtClean="0"/>
              <a:t>2 cm Fluortandkräm</a:t>
            </a:r>
          </a:p>
          <a:p>
            <a:pPr>
              <a:lnSpc>
                <a:spcPts val="2600"/>
              </a:lnSpc>
            </a:pPr>
            <a:r>
              <a:rPr lang="sv-SE" sz="2100" dirty="0"/>
              <a:t>	</a:t>
            </a:r>
            <a:r>
              <a:rPr lang="sv-SE" sz="1600" i="1" dirty="0" smtClean="0"/>
              <a:t>görs</a:t>
            </a:r>
          </a:p>
          <a:p>
            <a:pPr>
              <a:lnSpc>
                <a:spcPts val="2600"/>
              </a:lnSpc>
            </a:pPr>
            <a:r>
              <a:rPr lang="sv-SE" sz="2100" dirty="0" smtClean="0"/>
              <a:t>2 ggr om dagen</a:t>
            </a:r>
          </a:p>
        </p:txBody>
      </p:sp>
    </p:spTree>
    <p:extLst>
      <p:ext uri="{BB962C8B-B14F-4D97-AF65-F5344CB8AC3E}">
        <p14:creationId xmlns:p14="http://schemas.microsoft.com/office/powerpoint/2010/main" val="35089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Bensträckare </a:t>
            </a:r>
            <a:endParaRPr lang="sv-SE" dirty="0"/>
          </a:p>
        </p:txBody>
      </p:sp>
      <p:pic>
        <p:nvPicPr>
          <p:cNvPr id="4" name="Bildobjekt 3"/>
          <p:cNvPicPr>
            <a:picLocks noChangeAspect="1"/>
          </p:cNvPicPr>
          <p:nvPr/>
        </p:nvPicPr>
        <p:blipFill>
          <a:blip r:embed="rId2"/>
          <a:stretch>
            <a:fillRect/>
          </a:stretch>
        </p:blipFill>
        <p:spPr>
          <a:xfrm>
            <a:off x="976133" y="2292917"/>
            <a:ext cx="2066925" cy="2209800"/>
          </a:xfrm>
          <a:prstGeom prst="rect">
            <a:avLst/>
          </a:prstGeom>
        </p:spPr>
      </p:pic>
      <p:sp>
        <p:nvSpPr>
          <p:cNvPr id="5" name="Rektangel 4"/>
          <p:cNvSpPr/>
          <p:nvPr/>
        </p:nvSpPr>
        <p:spPr>
          <a:xfrm>
            <a:off x="976133" y="4252686"/>
            <a:ext cx="2066925" cy="333828"/>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100" smtClean="0"/>
          </a:p>
        </p:txBody>
      </p:sp>
    </p:spTree>
    <p:extLst>
      <p:ext uri="{BB962C8B-B14F-4D97-AF65-F5344CB8AC3E}">
        <p14:creationId xmlns:p14="http://schemas.microsoft.com/office/powerpoint/2010/main" val="215321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89980" y="1192669"/>
            <a:ext cx="8720362" cy="811560"/>
          </a:xfrm>
        </p:spPr>
        <p:txBody>
          <a:bodyPr/>
          <a:lstStyle/>
          <a:p>
            <a:r>
              <a:rPr lang="sv-SE" dirty="0" smtClean="0"/>
              <a:t>Bit ifrån… </a:t>
            </a:r>
            <a:endParaRPr lang="sv-SE" dirty="0"/>
          </a:p>
        </p:txBody>
      </p:sp>
      <p:pic>
        <p:nvPicPr>
          <p:cNvPr id="4" name="Platshållare för innehåll 3" descr="En bild som visar person, håller, man, leende&#10;&#10;Automatiskt genererad beskrivning">
            <a:extLst>
              <a:ext uri="{FF2B5EF4-FFF2-40B4-BE49-F238E27FC236}">
                <a16:creationId xmlns:a16="http://schemas.microsoft.com/office/drawing/2014/main" id="{ACDEC2B6-0092-453F-BF69-B8815F815E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948653">
            <a:off x="1525082" y="2200128"/>
            <a:ext cx="2403535" cy="3402019"/>
          </a:xfrm>
          <a:prstGeom prst="rect">
            <a:avLst/>
          </a:prstGeom>
        </p:spPr>
      </p:pic>
      <p:pic>
        <p:nvPicPr>
          <p:cNvPr id="5" name="Bildobjekt 4" descr="En bild som visar person, man, grön, håller&#10;&#10;Automatiskt genererad beskrivning">
            <a:extLst>
              <a:ext uri="{FF2B5EF4-FFF2-40B4-BE49-F238E27FC236}">
                <a16:creationId xmlns:a16="http://schemas.microsoft.com/office/drawing/2014/main" id="{009021C1-4582-4E12-9101-7D5F83334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0560">
            <a:off x="4794942" y="960096"/>
            <a:ext cx="2425366" cy="3430419"/>
          </a:xfrm>
          <a:prstGeom prst="rect">
            <a:avLst/>
          </a:prstGeom>
        </p:spPr>
      </p:pic>
      <p:sp>
        <p:nvSpPr>
          <p:cNvPr id="6" name="Rektangel 5"/>
          <p:cNvSpPr/>
          <p:nvPr/>
        </p:nvSpPr>
        <p:spPr>
          <a:xfrm>
            <a:off x="5051906" y="4597715"/>
            <a:ext cx="5346700" cy="1200329"/>
          </a:xfrm>
          <a:prstGeom prst="rect">
            <a:avLst/>
          </a:prstGeom>
        </p:spPr>
        <p:txBody>
          <a:bodyPr>
            <a:spAutoFit/>
          </a:bodyPr>
          <a:lstStyle/>
          <a:p>
            <a:pPr marL="342900" indent="-342900">
              <a:buFontTx/>
              <a:buChar char="-"/>
            </a:pPr>
            <a:r>
              <a:rPr lang="sv-SE" dirty="0"/>
              <a:t>äldre personer utan omsorgsbehov</a:t>
            </a:r>
          </a:p>
          <a:p>
            <a:pPr marL="342900" indent="-342900">
              <a:buFontTx/>
              <a:buChar char="-"/>
            </a:pPr>
            <a:r>
              <a:rPr lang="sv-SE" dirty="0"/>
              <a:t>äldre personer med begynnande omsorgsbehov</a:t>
            </a:r>
          </a:p>
          <a:p>
            <a:pPr marL="342900" indent="-342900">
              <a:buFontTx/>
              <a:buChar char="-"/>
            </a:pPr>
            <a:r>
              <a:rPr lang="sv-SE" dirty="0"/>
              <a:t>äldre personer med omfattande omsorgsbehov </a:t>
            </a:r>
          </a:p>
        </p:txBody>
      </p:sp>
    </p:spTree>
    <p:extLst>
      <p:ext uri="{BB962C8B-B14F-4D97-AF65-F5344CB8AC3E}">
        <p14:creationId xmlns:p14="http://schemas.microsoft.com/office/powerpoint/2010/main" val="252319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6089" y="2325548"/>
            <a:ext cx="8720362" cy="811560"/>
          </a:xfrm>
        </p:spPr>
        <p:txBody>
          <a:bodyPr/>
          <a:lstStyle/>
          <a:p>
            <a:r>
              <a:rPr lang="sv-SE" dirty="0"/>
              <a:t>150 000 pensionärer har avstått tandvård, trots behov, av ekonomiska skäl</a:t>
            </a:r>
          </a:p>
        </p:txBody>
      </p:sp>
    </p:spTree>
    <p:extLst>
      <p:ext uri="{BB962C8B-B14F-4D97-AF65-F5344CB8AC3E}">
        <p14:creationId xmlns:p14="http://schemas.microsoft.com/office/powerpoint/2010/main" val="410747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Få känner till tandvårdsstöden</a:t>
            </a:r>
            <a:endParaRPr lang="sv-SE" dirty="0"/>
          </a:p>
        </p:txBody>
      </p:sp>
      <p:sp>
        <p:nvSpPr>
          <p:cNvPr id="3" name="Platshållare för innehåll 2"/>
          <p:cNvSpPr>
            <a:spLocks noGrp="1"/>
          </p:cNvSpPr>
          <p:nvPr>
            <p:ph idx="1"/>
          </p:nvPr>
        </p:nvSpPr>
        <p:spPr>
          <a:xfrm>
            <a:off x="943634" y="2536563"/>
            <a:ext cx="8719202" cy="2907468"/>
          </a:xfrm>
        </p:spPr>
        <p:txBody>
          <a:bodyPr/>
          <a:lstStyle/>
          <a:p>
            <a:r>
              <a:rPr lang="sv-SE" sz="2000" dirty="0" smtClean="0"/>
              <a:t>Var </a:t>
            </a:r>
            <a:r>
              <a:rPr lang="sv-SE" sz="2000" dirty="0"/>
              <a:t>femte pensionär, 22 procent, känner varken till det allmänna tandvårdsbidraget eller högkostnads-skyddet inom tandvårdsförsäkringen.</a:t>
            </a:r>
          </a:p>
          <a:p>
            <a:r>
              <a:rPr lang="sv-SE" dirty="0" smtClean="0"/>
              <a:t>                 </a:t>
            </a:r>
            <a:endParaRPr lang="sv-SE" dirty="0"/>
          </a:p>
        </p:txBody>
      </p:sp>
    </p:spTree>
    <p:extLst>
      <p:ext uri="{BB962C8B-B14F-4D97-AF65-F5344CB8AC3E}">
        <p14:creationId xmlns:p14="http://schemas.microsoft.com/office/powerpoint/2010/main" val="89634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Tandvårdsstöden</a:t>
            </a:r>
            <a:endParaRPr lang="sv-SE" dirty="0"/>
          </a:p>
        </p:txBody>
      </p:sp>
      <p:sp>
        <p:nvSpPr>
          <p:cNvPr id="3" name="Platshållare för innehåll 2"/>
          <p:cNvSpPr>
            <a:spLocks noGrp="1"/>
          </p:cNvSpPr>
          <p:nvPr>
            <p:ph idx="1"/>
          </p:nvPr>
        </p:nvSpPr>
        <p:spPr/>
        <p:txBody>
          <a:bodyPr/>
          <a:lstStyle/>
          <a:p>
            <a:r>
              <a:rPr lang="sv-SE" dirty="0"/>
              <a:t>Tandvårdsstödet är ett ekonomiskt bidrag som gör det billigare att gå till tandläkaren. Det består av ett allmänt tandvårdsbidrag, ATB, ett högkostnadsskydd och ett särskilt tandvårdsbidrag, STB.</a:t>
            </a:r>
          </a:p>
        </p:txBody>
      </p:sp>
      <p:pic>
        <p:nvPicPr>
          <p:cNvPr id="4" name="Bildobjekt 3"/>
          <p:cNvPicPr>
            <a:picLocks noChangeAspect="1"/>
          </p:cNvPicPr>
          <p:nvPr/>
        </p:nvPicPr>
        <p:blipFill>
          <a:blip r:embed="rId2"/>
          <a:stretch>
            <a:fillRect/>
          </a:stretch>
        </p:blipFill>
        <p:spPr>
          <a:xfrm>
            <a:off x="976133" y="3294162"/>
            <a:ext cx="6230505" cy="2528426"/>
          </a:xfrm>
          <a:prstGeom prst="rect">
            <a:avLst/>
          </a:prstGeom>
        </p:spPr>
      </p:pic>
    </p:spTree>
    <p:extLst>
      <p:ext uri="{BB962C8B-B14F-4D97-AF65-F5344CB8AC3E}">
        <p14:creationId xmlns:p14="http://schemas.microsoft.com/office/powerpoint/2010/main" val="29115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Tandvårdsstödet</a:t>
            </a:r>
            <a:endParaRPr lang="sv-SE" dirty="0"/>
          </a:p>
        </p:txBody>
      </p:sp>
      <p:sp>
        <p:nvSpPr>
          <p:cNvPr id="3" name="Platshållare för innehåll 2"/>
          <p:cNvSpPr>
            <a:spLocks noGrp="1"/>
          </p:cNvSpPr>
          <p:nvPr>
            <p:ph idx="1"/>
          </p:nvPr>
        </p:nvSpPr>
        <p:spPr>
          <a:xfrm>
            <a:off x="977293" y="2536564"/>
            <a:ext cx="8719202" cy="2907468"/>
          </a:xfrm>
        </p:spPr>
        <p:txBody>
          <a:bodyPr/>
          <a:lstStyle/>
          <a:p>
            <a:pPr marL="342900" indent="-342900">
              <a:buFontTx/>
              <a:buChar char="-"/>
            </a:pPr>
            <a:r>
              <a:rPr lang="sv-SE" sz="2800" dirty="0"/>
              <a:t>äldre personer utan omsorgsbehov</a:t>
            </a:r>
          </a:p>
          <a:p>
            <a:pPr marL="342900" indent="-342900">
              <a:buFontTx/>
              <a:buChar char="-"/>
            </a:pPr>
            <a:r>
              <a:rPr lang="sv-SE" sz="2800" dirty="0"/>
              <a:t>äldre personer med begynnande omsorgsbehov</a:t>
            </a:r>
          </a:p>
          <a:p>
            <a:pPr marL="342900" indent="-342900">
              <a:buFontTx/>
              <a:buChar char="-"/>
            </a:pPr>
            <a:r>
              <a:rPr lang="sv-SE" sz="2800" dirty="0"/>
              <a:t>äldre personer med omfattande omsorgsbehov </a:t>
            </a:r>
          </a:p>
        </p:txBody>
      </p:sp>
      <p:grpSp>
        <p:nvGrpSpPr>
          <p:cNvPr id="4" name="Grupp 3">
            <a:extLst>
              <a:ext uri="{FF2B5EF4-FFF2-40B4-BE49-F238E27FC236}">
                <a16:creationId xmlns:a16="http://schemas.microsoft.com/office/drawing/2014/main" id="{8575E5F7-2ED7-40E4-843A-149A5582188C}"/>
              </a:ext>
            </a:extLst>
          </p:cNvPr>
          <p:cNvGrpSpPr/>
          <p:nvPr/>
        </p:nvGrpSpPr>
        <p:grpSpPr>
          <a:xfrm>
            <a:off x="1052708" y="4631232"/>
            <a:ext cx="9523216" cy="812800"/>
            <a:chOff x="1187219" y="2084851"/>
            <a:chExt cx="9523216" cy="812800"/>
          </a:xfrm>
        </p:grpSpPr>
        <p:sp>
          <p:nvSpPr>
            <p:cNvPr id="5" name="Rectangle 2">
              <a:extLst>
                <a:ext uri="{FF2B5EF4-FFF2-40B4-BE49-F238E27FC236}">
                  <a16:creationId xmlns:a16="http://schemas.microsoft.com/office/drawing/2014/main" id="{93939BAE-5E89-41E9-A1F0-91A000B8F266}"/>
                </a:ext>
              </a:extLst>
            </p:cNvPr>
            <p:cNvSpPr>
              <a:spLocks noChangeArrowheads="1"/>
            </p:cNvSpPr>
            <p:nvPr/>
          </p:nvSpPr>
          <p:spPr bwMode="auto">
            <a:xfrm>
              <a:off x="1187219" y="2084851"/>
              <a:ext cx="2641600" cy="812800"/>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sv-SE" sz="3200" dirty="0">
                  <a:ea typeface="ヒラギノ角ゴ Pro W3" charset="-128"/>
                </a:rPr>
                <a:t>  Oberoende</a:t>
              </a:r>
            </a:p>
          </p:txBody>
        </p:sp>
        <p:sp>
          <p:nvSpPr>
            <p:cNvPr id="6" name="Rectangle 3">
              <a:extLst>
                <a:ext uri="{FF2B5EF4-FFF2-40B4-BE49-F238E27FC236}">
                  <a16:creationId xmlns:a16="http://schemas.microsoft.com/office/drawing/2014/main" id="{E6622D0F-4CDF-4998-AC45-F07E89D86D45}"/>
                </a:ext>
              </a:extLst>
            </p:cNvPr>
            <p:cNvSpPr>
              <a:spLocks noChangeArrowheads="1"/>
            </p:cNvSpPr>
            <p:nvPr/>
          </p:nvSpPr>
          <p:spPr bwMode="auto">
            <a:xfrm>
              <a:off x="3748675" y="2084851"/>
              <a:ext cx="2438400" cy="812800"/>
            </a:xfrm>
            <a:prstGeom prst="rect">
              <a:avLst/>
            </a:prstGeom>
            <a:gradFill rotWithShape="1">
              <a:gsLst>
                <a:gs pos="0">
                  <a:srgbClr val="00CC00"/>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sv-SE" sz="3200" dirty="0">
                  <a:ea typeface="ヒラギノ角ゴ Pro W3" charset="-128"/>
                </a:rPr>
                <a:t>             Skör</a:t>
              </a:r>
            </a:p>
          </p:txBody>
        </p:sp>
        <p:sp>
          <p:nvSpPr>
            <p:cNvPr id="7" name="Rectangle 4">
              <a:extLst>
                <a:ext uri="{FF2B5EF4-FFF2-40B4-BE49-F238E27FC236}">
                  <a16:creationId xmlns:a16="http://schemas.microsoft.com/office/drawing/2014/main" id="{C3A1428B-00F6-4EAE-A049-9F86C2A812D3}"/>
                </a:ext>
              </a:extLst>
            </p:cNvPr>
            <p:cNvSpPr>
              <a:spLocks noChangeArrowheads="1"/>
            </p:cNvSpPr>
            <p:nvPr/>
          </p:nvSpPr>
          <p:spPr bwMode="auto">
            <a:xfrm>
              <a:off x="6187075" y="2084851"/>
              <a:ext cx="2336800" cy="812800"/>
            </a:xfrm>
            <a:prstGeom prst="rect">
              <a:avLst/>
            </a:prstGeom>
            <a:gradFill rotWithShape="1">
              <a:gsLst>
                <a:gs pos="0">
                  <a:srgbClr val="FFFF00"/>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sv-SE" sz="3200" dirty="0">
                <a:ea typeface="ヒラギノ角ゴ Pro W3" charset="-128"/>
              </a:endParaRPr>
            </a:p>
          </p:txBody>
        </p:sp>
        <p:sp>
          <p:nvSpPr>
            <p:cNvPr id="8" name="Rectangle 5">
              <a:extLst>
                <a:ext uri="{FF2B5EF4-FFF2-40B4-BE49-F238E27FC236}">
                  <a16:creationId xmlns:a16="http://schemas.microsoft.com/office/drawing/2014/main" id="{5D52B596-2537-445F-B8CE-AC0BE79168B3}"/>
                </a:ext>
              </a:extLst>
            </p:cNvPr>
            <p:cNvSpPr>
              <a:spLocks noChangeArrowheads="1"/>
            </p:cNvSpPr>
            <p:nvPr/>
          </p:nvSpPr>
          <p:spPr bwMode="auto">
            <a:xfrm>
              <a:off x="8373635" y="2084851"/>
              <a:ext cx="2336800" cy="8128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sv-SE" sz="3200" dirty="0">
                  <a:ea typeface="ヒラギノ角ゴ Pro W3" charset="-128"/>
                </a:rPr>
                <a:t>Beroende</a:t>
              </a:r>
            </a:p>
          </p:txBody>
        </p:sp>
      </p:grpSp>
    </p:spTree>
    <p:extLst>
      <p:ext uri="{BB962C8B-B14F-4D97-AF65-F5344CB8AC3E}">
        <p14:creationId xmlns:p14="http://schemas.microsoft.com/office/powerpoint/2010/main" val="106075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Allmänna tandvårdsbidraget, ATB</a:t>
            </a:r>
            <a:endParaRPr lang="sv-SE" dirty="0"/>
          </a:p>
        </p:txBody>
      </p:sp>
      <p:sp>
        <p:nvSpPr>
          <p:cNvPr id="3" name="Platshållare för innehåll 2"/>
          <p:cNvSpPr>
            <a:spLocks noGrp="1"/>
          </p:cNvSpPr>
          <p:nvPr>
            <p:ph idx="1"/>
          </p:nvPr>
        </p:nvSpPr>
        <p:spPr/>
        <p:txBody>
          <a:bodyPr/>
          <a:lstStyle/>
          <a:p>
            <a:r>
              <a:rPr lang="sv-SE" dirty="0"/>
              <a:t>Det allmänna tandvårdsbidraget kan du använda som delbetalning för din tandvård, du får det den 1 juli varje år och kan spara det upp till två år. Bidraget dras av när du ska betala för ditt tandvårdsbesök. Din tandläkare eller tandhygienist får sedan ersättning från Försäkringskassan.</a:t>
            </a:r>
          </a:p>
        </p:txBody>
      </p:sp>
      <p:pic>
        <p:nvPicPr>
          <p:cNvPr id="4" name="Bildobjekt 3"/>
          <p:cNvPicPr>
            <a:picLocks noChangeAspect="1"/>
          </p:cNvPicPr>
          <p:nvPr/>
        </p:nvPicPr>
        <p:blipFill>
          <a:blip r:embed="rId2"/>
          <a:stretch>
            <a:fillRect/>
          </a:stretch>
        </p:blipFill>
        <p:spPr>
          <a:xfrm>
            <a:off x="935764" y="3995376"/>
            <a:ext cx="4400550" cy="1752600"/>
          </a:xfrm>
          <a:prstGeom prst="rect">
            <a:avLst/>
          </a:prstGeom>
        </p:spPr>
      </p:pic>
    </p:spTree>
    <p:extLst>
      <p:ext uri="{BB962C8B-B14F-4D97-AF65-F5344CB8AC3E}">
        <p14:creationId xmlns:p14="http://schemas.microsoft.com/office/powerpoint/2010/main" val="321122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Särskilt tandvårdsbidrag, STB</a:t>
            </a:r>
            <a:endParaRPr lang="sv-SE" dirty="0"/>
          </a:p>
        </p:txBody>
      </p:sp>
      <p:sp>
        <p:nvSpPr>
          <p:cNvPr id="3" name="Platshållare för innehåll 2"/>
          <p:cNvSpPr>
            <a:spLocks noGrp="1"/>
          </p:cNvSpPr>
          <p:nvPr>
            <p:ph idx="1"/>
          </p:nvPr>
        </p:nvSpPr>
        <p:spPr/>
        <p:txBody>
          <a:bodyPr/>
          <a:lstStyle/>
          <a:p>
            <a:r>
              <a:rPr lang="sv-SE" dirty="0"/>
              <a:t>Har du en sjukdom eller funktionsvariation som påverkar tänderna kan du ha ökat behov av förebyggande tandvård. Till exempel om du har ökad kariesrisk på grund av muntorrhet eller är infektionskänslig, då kan du ha rätt till särskilt tandvårdsbidrag, STB. Tandläkaren eller tandhygienisten bedömer din rätt till bidrag som sedan dras direkt från tandvårdsräkningen. Ofta krävs läkarintyg, ibland medicinlista och salivsekretionsmätning. Det är Försäkringskassan som betalar ut det särskilda tandvårdsbidraget.</a:t>
            </a:r>
          </a:p>
        </p:txBody>
      </p:sp>
    </p:spTree>
    <p:extLst>
      <p:ext uri="{BB962C8B-B14F-4D97-AF65-F5344CB8AC3E}">
        <p14:creationId xmlns:p14="http://schemas.microsoft.com/office/powerpoint/2010/main" val="15258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STB</a:t>
            </a:r>
            <a:endParaRPr lang="sv-SE" dirty="0"/>
          </a:p>
        </p:txBody>
      </p:sp>
      <p:sp>
        <p:nvSpPr>
          <p:cNvPr id="3" name="Platshållare för innehåll 2"/>
          <p:cNvSpPr>
            <a:spLocks noGrp="1"/>
          </p:cNvSpPr>
          <p:nvPr>
            <p:ph idx="1"/>
          </p:nvPr>
        </p:nvSpPr>
        <p:spPr/>
        <p:txBody>
          <a:bodyPr/>
          <a:lstStyle/>
          <a:p>
            <a:pPr marL="342900" indent="-342900">
              <a:buFont typeface="Arial" panose="020B0604020202020204" pitchFamily="34" charset="0"/>
              <a:buChar char="•"/>
            </a:pPr>
            <a:r>
              <a:rPr lang="sv-SE" dirty="0" smtClean="0"/>
              <a:t>Gäller för undersökningar och förebyggande tandvård</a:t>
            </a:r>
          </a:p>
          <a:p>
            <a:pPr marL="342900" indent="-342900">
              <a:buFont typeface="Arial" panose="020B0604020202020204" pitchFamily="34" charset="0"/>
              <a:buChar char="•"/>
            </a:pPr>
            <a:r>
              <a:rPr lang="sv-SE" dirty="0" smtClean="0"/>
              <a:t>Utbetalas som 600kr per halvår och kan ej sparas</a:t>
            </a:r>
          </a:p>
          <a:p>
            <a:pPr marL="342900" indent="-342900">
              <a:buFont typeface="Arial" panose="020B0604020202020204" pitchFamily="34" charset="0"/>
              <a:buChar char="•"/>
            </a:pPr>
            <a:r>
              <a:rPr lang="sv-SE" dirty="0" smtClean="0"/>
              <a:t>Kan kombineras med ATB</a:t>
            </a:r>
            <a:endParaRPr lang="sv-SE" dirty="0"/>
          </a:p>
        </p:txBody>
      </p:sp>
    </p:spTree>
    <p:extLst>
      <p:ext uri="{BB962C8B-B14F-4D97-AF65-F5344CB8AC3E}">
        <p14:creationId xmlns:p14="http://schemas.microsoft.com/office/powerpoint/2010/main" val="17999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Vem har rätt till STB?</a:t>
            </a:r>
            <a:endParaRPr lang="sv-SE" dirty="0"/>
          </a:p>
        </p:txBody>
      </p:sp>
      <p:sp>
        <p:nvSpPr>
          <p:cNvPr id="3" name="Platshållare för innehåll 2"/>
          <p:cNvSpPr>
            <a:spLocks noGrp="1"/>
          </p:cNvSpPr>
          <p:nvPr>
            <p:ph idx="1"/>
          </p:nvPr>
        </p:nvSpPr>
        <p:spPr/>
        <p:txBody>
          <a:bodyPr/>
          <a:lstStyle/>
          <a:p>
            <a:pPr marL="342900" indent="-342900">
              <a:buFont typeface="Arial" panose="020B0604020202020204" pitchFamily="34" charset="0"/>
              <a:buChar char="•"/>
            </a:pPr>
            <a:r>
              <a:rPr lang="sv-SE" dirty="0" smtClean="0"/>
              <a:t>Cystisk fibros</a:t>
            </a:r>
          </a:p>
          <a:p>
            <a:pPr marL="342900" indent="-342900">
              <a:buFont typeface="Arial" panose="020B0604020202020204" pitchFamily="34" charset="0"/>
              <a:buChar char="•"/>
            </a:pPr>
            <a:r>
              <a:rPr lang="sv-SE" dirty="0" smtClean="0"/>
              <a:t>Svår KOL </a:t>
            </a:r>
          </a:p>
          <a:p>
            <a:pPr marL="342900" indent="-342900">
              <a:buFont typeface="Arial" panose="020B0604020202020204" pitchFamily="34" charset="0"/>
              <a:buChar char="•"/>
            </a:pPr>
            <a:r>
              <a:rPr lang="sv-SE" dirty="0" smtClean="0"/>
              <a:t>Ulcerös </a:t>
            </a:r>
            <a:r>
              <a:rPr lang="sv-SE" dirty="0" err="1" smtClean="0"/>
              <a:t>colit</a:t>
            </a:r>
            <a:r>
              <a:rPr lang="sv-SE" dirty="0" smtClean="0"/>
              <a:t> och </a:t>
            </a:r>
            <a:r>
              <a:rPr lang="sv-SE" dirty="0" err="1" smtClean="0"/>
              <a:t>Crohns</a:t>
            </a:r>
            <a:r>
              <a:rPr lang="sv-SE" dirty="0" smtClean="0"/>
              <a:t> sjukdom</a:t>
            </a:r>
          </a:p>
          <a:p>
            <a:pPr marL="342900" indent="-342900">
              <a:buFont typeface="Arial" panose="020B0604020202020204" pitchFamily="34" charset="0"/>
              <a:buChar char="•"/>
            </a:pPr>
            <a:r>
              <a:rPr lang="sv-SE" dirty="0" smtClean="0"/>
              <a:t>Frätskador på tänderna (anorexi, bulimi eller </a:t>
            </a:r>
            <a:r>
              <a:rPr lang="sv-SE" dirty="0" err="1" smtClean="0"/>
              <a:t>gastroesofageal</a:t>
            </a:r>
            <a:r>
              <a:rPr lang="sv-SE" dirty="0" smtClean="0"/>
              <a:t> </a:t>
            </a:r>
            <a:r>
              <a:rPr lang="sv-SE" dirty="0" err="1" smtClean="0"/>
              <a:t>refluxsjukdom</a:t>
            </a:r>
            <a:r>
              <a:rPr lang="sv-SE" dirty="0" smtClean="0"/>
              <a:t>)</a:t>
            </a:r>
          </a:p>
          <a:p>
            <a:pPr marL="342900" indent="-342900">
              <a:buFont typeface="Arial" panose="020B0604020202020204" pitchFamily="34" charset="0"/>
              <a:buChar char="•"/>
            </a:pPr>
            <a:r>
              <a:rPr lang="sv-SE" dirty="0" smtClean="0"/>
              <a:t>Diabetes</a:t>
            </a:r>
          </a:p>
          <a:p>
            <a:pPr marL="342900" indent="-342900">
              <a:buFont typeface="Arial" panose="020B0604020202020204" pitchFamily="34" charset="0"/>
              <a:buChar char="•"/>
            </a:pPr>
            <a:r>
              <a:rPr lang="sv-SE" dirty="0" err="1" smtClean="0"/>
              <a:t>Dialybehandling</a:t>
            </a:r>
            <a:endParaRPr lang="sv-SE" dirty="0" smtClean="0"/>
          </a:p>
          <a:p>
            <a:pPr marL="342900" indent="-342900">
              <a:buFont typeface="Arial" panose="020B0604020202020204" pitchFamily="34" charset="0"/>
              <a:buChar char="•"/>
            </a:pPr>
            <a:r>
              <a:rPr lang="sv-SE" dirty="0" smtClean="0"/>
              <a:t>Nedsatt immunförsvar efter organtransplantation eller läkemedelsbehandling</a:t>
            </a:r>
            <a:endParaRPr lang="sv-SE" dirty="0"/>
          </a:p>
        </p:txBody>
      </p:sp>
    </p:spTree>
    <p:extLst>
      <p:ext uri="{BB962C8B-B14F-4D97-AF65-F5344CB8AC3E}">
        <p14:creationId xmlns:p14="http://schemas.microsoft.com/office/powerpoint/2010/main" val="42381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Åldersförändringar i munnen</a:t>
            </a:r>
            <a:endParaRPr lang="sv-SE" dirty="0"/>
          </a:p>
        </p:txBody>
      </p:sp>
      <p:sp>
        <p:nvSpPr>
          <p:cNvPr id="4" name="Platshållare för innehåll 4"/>
          <p:cNvSpPr>
            <a:spLocks noGrp="1"/>
          </p:cNvSpPr>
          <p:nvPr>
            <p:ph idx="1"/>
          </p:nvPr>
        </p:nvSpPr>
        <p:spPr>
          <a:xfrm>
            <a:off x="977293" y="1937693"/>
            <a:ext cx="8719202" cy="2907468"/>
          </a:xfrm>
        </p:spPr>
        <p:txBody>
          <a:bodyPr/>
          <a:lstStyle/>
          <a:p>
            <a:pPr marL="342900" indent="-342900">
              <a:buFont typeface="Arial" panose="020B0604020202020204" pitchFamily="34" charset="0"/>
              <a:buChar char="•"/>
            </a:pPr>
            <a:r>
              <a:rPr lang="sv-SE" dirty="0" smtClean="0"/>
              <a:t>Slemhinnan och salivfunktionen</a:t>
            </a:r>
          </a:p>
          <a:p>
            <a:pPr marL="342900" indent="-342900">
              <a:buFont typeface="Arial" panose="020B0604020202020204" pitchFamily="34" charset="0"/>
              <a:buChar char="•"/>
            </a:pPr>
            <a:r>
              <a:rPr lang="sv-SE" dirty="0" smtClean="0"/>
              <a:t>Tandslitage</a:t>
            </a:r>
          </a:p>
          <a:p>
            <a:pPr marL="342900" indent="-342900">
              <a:buFont typeface="Arial" panose="020B0604020202020204" pitchFamily="34" charset="0"/>
              <a:buChar char="•"/>
            </a:pPr>
            <a:r>
              <a:rPr lang="sv-SE" dirty="0" smtClean="0"/>
              <a:t>Käkfunktion</a:t>
            </a:r>
          </a:p>
          <a:p>
            <a:pPr marL="342900" indent="-342900">
              <a:buFont typeface="Arial" panose="020B0604020202020204" pitchFamily="34" charset="0"/>
              <a:buChar char="•"/>
            </a:pPr>
            <a:r>
              <a:rPr lang="sv-SE" dirty="0" smtClean="0"/>
              <a:t>Oral motorik och </a:t>
            </a:r>
            <a:r>
              <a:rPr lang="sv-SE" dirty="0" err="1" smtClean="0"/>
              <a:t>sensorik</a:t>
            </a:r>
            <a:endParaRPr lang="sv-SE" dirty="0" smtClean="0"/>
          </a:p>
          <a:p>
            <a:pPr marL="342900" indent="-342900">
              <a:buFont typeface="Arial" panose="020B0604020202020204" pitchFamily="34" charset="0"/>
              <a:buChar char="•"/>
            </a:pPr>
            <a:r>
              <a:rPr lang="sv-SE" dirty="0" smtClean="0"/>
              <a:t>Sväljfunktionen</a:t>
            </a:r>
          </a:p>
          <a:p>
            <a:pPr marL="342900" indent="-342900">
              <a:buFont typeface="Arial" panose="020B0604020202020204" pitchFamily="34" charset="0"/>
              <a:buChar char="•"/>
            </a:pPr>
            <a:r>
              <a:rPr lang="sv-SE" dirty="0" smtClean="0"/>
              <a:t>Blottade tandhalsar</a:t>
            </a:r>
          </a:p>
          <a:p>
            <a:pPr marL="342900" indent="-342900">
              <a:buFont typeface="Arial" panose="020B0604020202020204" pitchFamily="34" charset="0"/>
              <a:buChar char="•"/>
            </a:pPr>
            <a:r>
              <a:rPr lang="sv-SE" dirty="0" smtClean="0"/>
              <a:t>Rotkaries</a:t>
            </a:r>
          </a:p>
          <a:p>
            <a:pPr marL="342900" indent="-342900">
              <a:buFont typeface="Arial" panose="020B0604020202020204" pitchFamily="34" charset="0"/>
              <a:buChar char="•"/>
            </a:pPr>
            <a:r>
              <a:rPr lang="sv-SE" dirty="0"/>
              <a:t>T</a:t>
            </a:r>
            <a:r>
              <a:rPr lang="sv-SE" dirty="0" smtClean="0"/>
              <a:t>andköttsinflammation</a:t>
            </a:r>
          </a:p>
          <a:p>
            <a:pPr marL="342900" indent="-342900">
              <a:buFont typeface="Arial" panose="020B0604020202020204" pitchFamily="34" charset="0"/>
              <a:buChar char="•"/>
            </a:pPr>
            <a:r>
              <a:rPr lang="sv-SE" dirty="0" smtClean="0"/>
              <a:t>Tandlossning</a:t>
            </a:r>
            <a:endParaRPr lang="sv-SE" dirty="0"/>
          </a:p>
        </p:txBody>
      </p:sp>
    </p:spTree>
    <p:extLst>
      <p:ext uri="{BB962C8B-B14F-4D97-AF65-F5344CB8AC3E}">
        <p14:creationId xmlns:p14="http://schemas.microsoft.com/office/powerpoint/2010/main" val="297712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 samband med muntorrhet kan STB också beviljas</a:t>
            </a:r>
            <a:endParaRPr lang="sv-SE" dirty="0"/>
          </a:p>
        </p:txBody>
      </p:sp>
      <p:sp>
        <p:nvSpPr>
          <p:cNvPr id="3" name="Platshållare för innehåll 2"/>
          <p:cNvSpPr>
            <a:spLocks noGrp="1"/>
          </p:cNvSpPr>
          <p:nvPr>
            <p:ph idx="1"/>
          </p:nvPr>
        </p:nvSpPr>
        <p:spPr/>
        <p:txBody>
          <a:bodyPr/>
          <a:lstStyle/>
          <a:p>
            <a:pPr marL="342900" indent="-342900">
              <a:buFont typeface="Arial" panose="020B0604020202020204" pitchFamily="34" charset="0"/>
              <a:buChar char="•"/>
            </a:pPr>
            <a:r>
              <a:rPr lang="sv-SE" smtClean="0"/>
              <a:t>Långvarig läkemedelsbehandling</a:t>
            </a:r>
          </a:p>
          <a:p>
            <a:pPr marL="342900" indent="-342900">
              <a:buFont typeface="Arial" panose="020B0604020202020204" pitchFamily="34" charset="0"/>
              <a:buChar char="•"/>
            </a:pPr>
            <a:r>
              <a:rPr lang="sv-SE" smtClean="0"/>
              <a:t>Efter strålbehandling mot huvudet eller halsen</a:t>
            </a:r>
          </a:p>
          <a:p>
            <a:pPr marL="342900" indent="-342900">
              <a:buFont typeface="Arial" panose="020B0604020202020204" pitchFamily="34" charset="0"/>
              <a:buChar char="•"/>
            </a:pPr>
            <a:r>
              <a:rPr lang="sv-SE" smtClean="0"/>
              <a:t>Sjögrens syndrom</a:t>
            </a:r>
            <a:endParaRPr lang="sv-SE" dirty="0"/>
          </a:p>
        </p:txBody>
      </p:sp>
      <p:sp>
        <p:nvSpPr>
          <p:cNvPr id="4" name="Rektangel 3"/>
          <p:cNvSpPr/>
          <p:nvPr/>
        </p:nvSpPr>
        <p:spPr>
          <a:xfrm>
            <a:off x="976133" y="4228619"/>
            <a:ext cx="8353137" cy="923330"/>
          </a:xfrm>
          <a:prstGeom prst="rect">
            <a:avLst/>
          </a:prstGeom>
        </p:spPr>
        <p:txBody>
          <a:bodyPr wrap="square">
            <a:spAutoFit/>
          </a:bodyPr>
          <a:lstStyle/>
          <a:p>
            <a:r>
              <a:rPr lang="sv-SE" dirty="0">
                <a:solidFill>
                  <a:srgbClr val="353535"/>
                </a:solidFill>
                <a:latin typeface="Open Sans"/>
              </a:rPr>
              <a:t>Läkarintyget får oftast inte vara äldre än tre månader vid första besöket hos tandläkare eller tandhygienist. Ibland måste du förnya ditt läkarintyg beroende på vilken sjukdom du har.</a:t>
            </a:r>
            <a:endParaRPr lang="sv-SE" dirty="0"/>
          </a:p>
        </p:txBody>
      </p:sp>
    </p:spTree>
    <p:extLst>
      <p:ext uri="{BB962C8B-B14F-4D97-AF65-F5344CB8AC3E}">
        <p14:creationId xmlns:p14="http://schemas.microsoft.com/office/powerpoint/2010/main" val="189874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Tandvård i samband med vissa sjukdomar och sjukdomsbehandlingar</a:t>
            </a:r>
            <a:endParaRPr lang="sv-SE" dirty="0"/>
          </a:p>
        </p:txBody>
      </p:sp>
      <p:sp>
        <p:nvSpPr>
          <p:cNvPr id="3" name="Platshållare för innehåll 2"/>
          <p:cNvSpPr>
            <a:spLocks noGrp="1"/>
          </p:cNvSpPr>
          <p:nvPr>
            <p:ph idx="1"/>
          </p:nvPr>
        </p:nvSpPr>
        <p:spPr>
          <a:xfrm>
            <a:off x="977293" y="2146505"/>
            <a:ext cx="8719202" cy="2907468"/>
          </a:xfrm>
        </p:spPr>
        <p:txBody>
          <a:bodyPr/>
          <a:lstStyle/>
          <a:p>
            <a:pPr marL="342900" indent="-342900">
              <a:buFont typeface="Arial" panose="020B0604020202020204" pitchFamily="34" charset="0"/>
              <a:buChar char="•"/>
            </a:pPr>
            <a:r>
              <a:rPr lang="sv-SE" sz="1400" dirty="0"/>
              <a:t>Medfödda missbildningar i ansiktet och runt käken.</a:t>
            </a:r>
          </a:p>
          <a:p>
            <a:pPr marL="342900" indent="-342900">
              <a:buFont typeface="Arial" panose="020B0604020202020204" pitchFamily="34" charset="0"/>
              <a:buChar char="•"/>
            </a:pPr>
            <a:r>
              <a:rPr lang="sv-SE" sz="1400" dirty="0"/>
              <a:t>Skador i ansiktet eller runt käken som beror på en sjukdom.</a:t>
            </a:r>
          </a:p>
          <a:p>
            <a:pPr marL="342900" indent="-342900">
              <a:buFont typeface="Arial" panose="020B0604020202020204" pitchFamily="34" charset="0"/>
              <a:buChar char="•"/>
            </a:pPr>
            <a:r>
              <a:rPr lang="sv-SE" sz="1400" dirty="0"/>
              <a:t>Om du skadat har tänderna under ett epileptiskt anfall.</a:t>
            </a:r>
          </a:p>
          <a:p>
            <a:pPr marL="342900" indent="-342900">
              <a:buFont typeface="Arial" panose="020B0604020202020204" pitchFamily="34" charset="0"/>
              <a:buChar char="•"/>
            </a:pPr>
            <a:r>
              <a:rPr lang="sv-SE" sz="1400" dirty="0"/>
              <a:t>Om du ska få en behandling och måste vara infektionsfri.</a:t>
            </a:r>
          </a:p>
          <a:p>
            <a:pPr marL="342900" indent="-342900">
              <a:buFont typeface="Arial" panose="020B0604020202020204" pitchFamily="34" charset="0"/>
              <a:buChar char="•"/>
            </a:pPr>
            <a:r>
              <a:rPr lang="sv-SE" sz="1400" dirty="0"/>
              <a:t>Förändringar i munnens slemhinna som beror på sjukdom.</a:t>
            </a:r>
          </a:p>
          <a:p>
            <a:pPr marL="342900" indent="-342900">
              <a:buFont typeface="Arial" panose="020B0604020202020204" pitchFamily="34" charset="0"/>
              <a:buChar char="•"/>
            </a:pPr>
            <a:r>
              <a:rPr lang="sv-SE" sz="1400" dirty="0"/>
              <a:t>Om den sjukdom som du har påverkas av mun- och tandhälsan.</a:t>
            </a:r>
          </a:p>
          <a:p>
            <a:pPr marL="342900" indent="-342900">
              <a:buFont typeface="Arial" panose="020B0604020202020204" pitchFamily="34" charset="0"/>
              <a:buChar char="•"/>
            </a:pPr>
            <a:r>
              <a:rPr lang="sv-SE" sz="1400" dirty="0"/>
              <a:t>Om du får strålbehandling mot huvudet eller halsen.</a:t>
            </a:r>
          </a:p>
          <a:p>
            <a:pPr marL="342900" indent="-342900">
              <a:buFont typeface="Arial" panose="020B0604020202020204" pitchFamily="34" charset="0"/>
              <a:buChar char="•"/>
            </a:pPr>
            <a:r>
              <a:rPr lang="sv-SE" sz="1400" dirty="0"/>
              <a:t>Svåra och långvariga smärtor i ansiktet eller runt käken</a:t>
            </a:r>
            <a:r>
              <a:rPr lang="sv-SE" sz="1400" dirty="0" smtClean="0"/>
              <a:t>.</a:t>
            </a:r>
            <a:endParaRPr lang="sv-SE" sz="1400" dirty="0"/>
          </a:p>
        </p:txBody>
      </p:sp>
      <p:sp>
        <p:nvSpPr>
          <p:cNvPr id="4" name="textruta 3"/>
          <p:cNvSpPr txBox="1"/>
          <p:nvPr/>
        </p:nvSpPr>
        <p:spPr>
          <a:xfrm>
            <a:off x="6779492" y="2235201"/>
            <a:ext cx="3777672" cy="3362036"/>
          </a:xfrm>
          <a:prstGeom prst="rect">
            <a:avLst/>
          </a:prstGeom>
          <a:noFill/>
        </p:spPr>
        <p:txBody>
          <a:bodyPr wrap="square" lIns="0" tIns="0" rIns="0" bIns="0" rtlCol="0">
            <a:noAutofit/>
          </a:bodyPr>
          <a:lstStyle/>
          <a:p>
            <a:pPr marL="342900" indent="-342900">
              <a:buFont typeface="Arial" panose="020B0604020202020204" pitchFamily="34" charset="0"/>
              <a:buChar char="•"/>
            </a:pPr>
            <a:r>
              <a:rPr lang="sv-SE" sz="1400" dirty="0"/>
              <a:t>Sömnapné – andningsuppehåll under </a:t>
            </a:r>
            <a:r>
              <a:rPr lang="sv-SE" sz="1400" dirty="0" smtClean="0"/>
              <a:t>sömnen.</a:t>
            </a:r>
          </a:p>
          <a:p>
            <a:endParaRPr lang="sv-SE" sz="1400" dirty="0"/>
          </a:p>
          <a:p>
            <a:pPr marL="342900" indent="-342900">
              <a:buFont typeface="Arial" panose="020B0604020202020204" pitchFamily="34" charset="0"/>
              <a:buChar char="•"/>
            </a:pPr>
            <a:r>
              <a:rPr lang="sv-SE" sz="1400" dirty="0"/>
              <a:t>Extrem </a:t>
            </a:r>
            <a:r>
              <a:rPr lang="sv-SE" sz="1400" dirty="0" smtClean="0"/>
              <a:t>tandvårdsrädsla</a:t>
            </a:r>
          </a:p>
          <a:p>
            <a:endParaRPr lang="sv-SE" sz="1400" dirty="0"/>
          </a:p>
          <a:p>
            <a:pPr marL="342900" indent="-342900">
              <a:buFont typeface="Arial" panose="020B0604020202020204" pitchFamily="34" charset="0"/>
              <a:buChar char="•"/>
            </a:pPr>
            <a:r>
              <a:rPr lang="sv-SE" sz="1400" dirty="0"/>
              <a:t>Allergi eller överkänslighet mot </a:t>
            </a:r>
            <a:r>
              <a:rPr lang="sv-SE" sz="1400" dirty="0" smtClean="0"/>
              <a:t>tandfyllningsmaterialet</a:t>
            </a:r>
          </a:p>
          <a:p>
            <a:pPr marL="342900" indent="-342900">
              <a:buFont typeface="Arial" panose="020B0604020202020204" pitchFamily="34" charset="0"/>
              <a:buChar char="•"/>
            </a:pPr>
            <a:endParaRPr lang="sv-SE" sz="1400" dirty="0"/>
          </a:p>
          <a:p>
            <a:pPr marL="342900" indent="-342900">
              <a:buFont typeface="Arial" panose="020B0604020202020204" pitchFamily="34" charset="0"/>
              <a:buChar char="•"/>
            </a:pPr>
            <a:r>
              <a:rPr lang="sv-SE" sz="1400" dirty="0"/>
              <a:t>Byte av tandfyllningar på grund av långvariga </a:t>
            </a:r>
            <a:r>
              <a:rPr lang="sv-SE" sz="1400" dirty="0" smtClean="0"/>
              <a:t>besvär</a:t>
            </a:r>
          </a:p>
          <a:p>
            <a:endParaRPr lang="sv-SE" sz="1400" dirty="0"/>
          </a:p>
          <a:p>
            <a:pPr marL="342900" indent="-342900">
              <a:buFont typeface="Arial" panose="020B0604020202020204" pitchFamily="34" charset="0"/>
              <a:buChar char="•"/>
            </a:pPr>
            <a:r>
              <a:rPr lang="sv-SE" sz="1400" dirty="0"/>
              <a:t>Rehabilitering efter ätstörningssjukdomar och </a:t>
            </a:r>
            <a:r>
              <a:rPr lang="sv-SE" sz="1400" dirty="0" err="1"/>
              <a:t>refluxsjukdom</a:t>
            </a:r>
            <a:endParaRPr lang="sv-SE" sz="1400" dirty="0"/>
          </a:p>
          <a:p>
            <a:pPr marL="342900" indent="-342900">
              <a:buFont typeface="Arial" panose="020B0604020202020204" pitchFamily="34" charset="0"/>
              <a:buChar char="•"/>
            </a:pPr>
            <a:endParaRPr lang="sv-SE" sz="2400" dirty="0"/>
          </a:p>
          <a:p>
            <a:pPr>
              <a:lnSpc>
                <a:spcPts val="2600"/>
              </a:lnSpc>
            </a:pPr>
            <a:endParaRPr lang="sv-SE" sz="2100" dirty="0" smtClean="0"/>
          </a:p>
        </p:txBody>
      </p:sp>
    </p:spTree>
    <p:extLst>
      <p:ext uri="{BB962C8B-B14F-4D97-AF65-F5344CB8AC3E}">
        <p14:creationId xmlns:p14="http://schemas.microsoft.com/office/powerpoint/2010/main" val="38721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Tandvård till hälso- och sjukvårdsavgift</a:t>
            </a:r>
            <a:endParaRPr lang="sv-SE" dirty="0"/>
          </a:p>
        </p:txBody>
      </p:sp>
      <p:sp>
        <p:nvSpPr>
          <p:cNvPr id="3" name="Platshållare för innehåll 2"/>
          <p:cNvSpPr>
            <a:spLocks noGrp="1"/>
          </p:cNvSpPr>
          <p:nvPr>
            <p:ph idx="1"/>
          </p:nvPr>
        </p:nvSpPr>
        <p:spPr/>
        <p:txBody>
          <a:bodyPr/>
          <a:lstStyle/>
          <a:p>
            <a:r>
              <a:rPr lang="sv-SE" dirty="0"/>
              <a:t>Äldre och personer med sjukdom eller funktionsnedsättningar kan få tandvårdsstöd från landstinget. Uppsökande verksamhet är kostnadsfri. För annan tandvård betalar man samma avgift som för ett vanligt sjukvårdsbesök (öppenvårdsavgift) och får samma högkostnadsskydd för som för annan hälso- och sjukvård. Stödet omfattar individuellt anpassade tandvårdshjälpmedel (exklusive enklare hjälpmedel som till exempel eltandborste, handtag och skaft) samt nedanstående områden.</a:t>
            </a:r>
          </a:p>
        </p:txBody>
      </p:sp>
    </p:spTree>
    <p:extLst>
      <p:ext uri="{BB962C8B-B14F-4D97-AF65-F5344CB8AC3E}">
        <p14:creationId xmlns:p14="http://schemas.microsoft.com/office/powerpoint/2010/main" val="414486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Tandvård vid långvariga sjukdomar och funktionsvariationer</a:t>
            </a:r>
            <a:endParaRPr lang="sv-SE" dirty="0"/>
          </a:p>
        </p:txBody>
      </p:sp>
      <p:sp>
        <p:nvSpPr>
          <p:cNvPr id="3" name="Platshållare för innehåll 2"/>
          <p:cNvSpPr>
            <a:spLocks noGrp="1"/>
          </p:cNvSpPr>
          <p:nvPr>
            <p:ph idx="1"/>
          </p:nvPr>
        </p:nvSpPr>
        <p:spPr/>
        <p:txBody>
          <a:bodyPr/>
          <a:lstStyle/>
          <a:p>
            <a:r>
              <a:rPr lang="sv-SE" dirty="0"/>
              <a:t>Den som har vissa långvariga sjukdomar och funktionsvariationer behöver ofta mer tandvård än andra. Det kan bero på att sjukdomen för med sig en ökad risk för tandskador, eller på problem med att sköta munhygienen. Läkarintyg krävs. Intyget ska utfärdas av läkare på en särskild blankett till Stockholms läns landsting, som beslutar om du har rätt till stöd. I så fall får du ett så kallat F-kort som du visar upp när du besöker tandvården.</a:t>
            </a:r>
          </a:p>
        </p:txBody>
      </p:sp>
    </p:spTree>
    <p:extLst>
      <p:ext uri="{BB962C8B-B14F-4D97-AF65-F5344CB8AC3E}">
        <p14:creationId xmlns:p14="http://schemas.microsoft.com/office/powerpoint/2010/main" val="108030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Äldre personer med begynnande omsorgsbehov/omsorgsbehov </a:t>
            </a:r>
          </a:p>
        </p:txBody>
      </p:sp>
      <p:sp>
        <p:nvSpPr>
          <p:cNvPr id="3" name="Platshållare för innehåll 2"/>
          <p:cNvSpPr>
            <a:spLocks noGrp="1"/>
          </p:cNvSpPr>
          <p:nvPr>
            <p:ph idx="1"/>
          </p:nvPr>
        </p:nvSpPr>
        <p:spPr/>
        <p:txBody>
          <a:bodyPr/>
          <a:lstStyle/>
          <a:p>
            <a:pPr marL="457200" indent="-457200"/>
            <a:r>
              <a:rPr lang="sv-SE" sz="2400" dirty="0"/>
              <a:t>En kritisk fas ur ett munhälsoperspektiv </a:t>
            </a:r>
          </a:p>
          <a:p>
            <a:pPr marL="457200" indent="-457200"/>
            <a:r>
              <a:rPr lang="sv-SE" sz="2400" dirty="0"/>
              <a:t>Hälsan försämras samtidigt som många tappar många kontakten med tandvården</a:t>
            </a:r>
          </a:p>
          <a:p>
            <a:pPr marL="457200" indent="-457200"/>
            <a:r>
              <a:rPr lang="sv-SE" sz="2400" dirty="0"/>
              <a:t>Skifte i vårdkontakter – risk för att tappa kontakten med tandvården</a:t>
            </a:r>
          </a:p>
        </p:txBody>
      </p:sp>
    </p:spTree>
    <p:extLst>
      <p:ext uri="{BB962C8B-B14F-4D97-AF65-F5344CB8AC3E}">
        <p14:creationId xmlns:p14="http://schemas.microsoft.com/office/powerpoint/2010/main" val="323260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Tandvård om du har stort omvårdnadsbehov i dagliga livet</a:t>
            </a:r>
            <a:endParaRPr lang="sv-SE" dirty="0"/>
          </a:p>
        </p:txBody>
      </p:sp>
      <p:sp>
        <p:nvSpPr>
          <p:cNvPr id="3" name="Platshållare för innehåll 2"/>
          <p:cNvSpPr>
            <a:spLocks noGrp="1"/>
          </p:cNvSpPr>
          <p:nvPr>
            <p:ph idx="1"/>
          </p:nvPr>
        </p:nvSpPr>
        <p:spPr>
          <a:xfrm>
            <a:off x="1069613" y="1937693"/>
            <a:ext cx="8719202" cy="2907468"/>
          </a:xfrm>
        </p:spPr>
        <p:txBody>
          <a:bodyPr/>
          <a:lstStyle/>
          <a:p>
            <a:pPr marL="0" indent="0">
              <a:buNone/>
            </a:pPr>
            <a:r>
              <a:rPr lang="sv-SE" dirty="0"/>
              <a:t>Har du ett stort och långvarigt behov av personlig omvårdnad i ditt dagliga liv kan du ibland få särskild hjälp när det gäller tandvård. Det innebär att du kan få bli undersökt där du bor och få viss tandvård till samma avgift som sjukvård</a:t>
            </a:r>
          </a:p>
        </p:txBody>
      </p:sp>
      <p:sp>
        <p:nvSpPr>
          <p:cNvPr id="4" name="textruta 3"/>
          <p:cNvSpPr txBox="1"/>
          <p:nvPr/>
        </p:nvSpPr>
        <p:spPr>
          <a:xfrm>
            <a:off x="10206182" y="5597236"/>
            <a:ext cx="914400" cy="914400"/>
          </a:xfrm>
          <a:prstGeom prst="rect">
            <a:avLst/>
          </a:prstGeom>
          <a:noFill/>
        </p:spPr>
        <p:txBody>
          <a:bodyPr wrap="none" lIns="0" tIns="0" rIns="0" bIns="0" rtlCol="0">
            <a:noAutofit/>
          </a:bodyPr>
          <a:lstStyle/>
          <a:p>
            <a:pPr>
              <a:lnSpc>
                <a:spcPts val="2600"/>
              </a:lnSpc>
            </a:pPr>
            <a:endParaRPr lang="sv-SE" sz="2100" dirty="0" smtClean="0"/>
          </a:p>
        </p:txBody>
      </p:sp>
      <p:sp>
        <p:nvSpPr>
          <p:cNvPr id="5" name="textruta 4"/>
          <p:cNvSpPr txBox="1"/>
          <p:nvPr/>
        </p:nvSpPr>
        <p:spPr>
          <a:xfrm>
            <a:off x="6271491" y="3482109"/>
            <a:ext cx="4211782" cy="2272146"/>
          </a:xfrm>
          <a:prstGeom prst="rect">
            <a:avLst/>
          </a:prstGeom>
          <a:noFill/>
        </p:spPr>
        <p:txBody>
          <a:bodyPr wrap="square" lIns="0" tIns="0" rIns="0" bIns="0" rtlCol="0">
            <a:noAutofit/>
          </a:bodyPr>
          <a:lstStyle/>
          <a:p>
            <a:pPr>
              <a:lnSpc>
                <a:spcPts val="2600"/>
              </a:lnSpc>
            </a:pPr>
            <a:r>
              <a:rPr lang="sv-SE" dirty="0"/>
              <a:t>Det kan vara distriktsjuksköterskan, biståndshandläggaren, personal på äldreboendet eller sjukhemmet eller någon från hemtjänsten som bedömer att du har ett behov. De kan skicka in en ansökan, men det är regionen som avgör om du får intyget</a:t>
            </a:r>
            <a:endParaRPr lang="sv-SE" sz="2100" dirty="0" smtClean="0"/>
          </a:p>
        </p:txBody>
      </p:sp>
    </p:spTree>
    <p:extLst>
      <p:ext uri="{BB962C8B-B14F-4D97-AF65-F5344CB8AC3E}">
        <p14:creationId xmlns:p14="http://schemas.microsoft.com/office/powerpoint/2010/main" val="166580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Bibehålla kontakten med tandvården</a:t>
            </a:r>
          </a:p>
        </p:txBody>
      </p:sp>
      <p:sp>
        <p:nvSpPr>
          <p:cNvPr id="3" name="Platshållare för innehåll 2"/>
          <p:cNvSpPr>
            <a:spLocks noGrp="1"/>
          </p:cNvSpPr>
          <p:nvPr>
            <p:ph idx="1"/>
          </p:nvPr>
        </p:nvSpPr>
        <p:spPr/>
        <p:txBody>
          <a:bodyPr/>
          <a:lstStyle/>
          <a:p>
            <a:pPr marL="342900" indent="-342900"/>
            <a:r>
              <a:rPr lang="sv-SE" dirty="0"/>
              <a:t>Envisa vårdgivare – höra av sig och höra av sig igen</a:t>
            </a:r>
          </a:p>
          <a:p>
            <a:pPr marL="342900" indent="-342900"/>
            <a:r>
              <a:rPr lang="sv-SE" dirty="0"/>
              <a:t>Skapa en medvetenhet om en bibehållen tandvårdskontakt </a:t>
            </a:r>
          </a:p>
          <a:p>
            <a:pPr marL="342900" indent="-342900"/>
            <a:r>
              <a:rPr lang="sv-SE" dirty="0"/>
              <a:t>Stora livsförändringar – måste underlättas av samhället</a:t>
            </a:r>
          </a:p>
          <a:p>
            <a:pPr marL="342900" indent="-342900"/>
            <a:r>
              <a:rPr lang="sv-SE" dirty="0"/>
              <a:t>Fler aktörer som lyfter frågor om munhälsa – t ex primärvård och äldreomsorg </a:t>
            </a:r>
          </a:p>
          <a:p>
            <a:pPr marL="0" indent="0">
              <a:buNone/>
            </a:pPr>
            <a:endParaRPr lang="sv-SE" dirty="0"/>
          </a:p>
        </p:txBody>
      </p:sp>
    </p:spTree>
    <p:extLst>
      <p:ext uri="{BB962C8B-B14F-4D97-AF65-F5344CB8AC3E}">
        <p14:creationId xmlns:p14="http://schemas.microsoft.com/office/powerpoint/2010/main" val="19007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5674" y="1050580"/>
            <a:ext cx="3615090" cy="4827209"/>
          </a:xfrm>
          <a:prstGeom prst="rect">
            <a:avLst/>
          </a:prstGeom>
        </p:spPr>
      </p:pic>
      <p:sp>
        <p:nvSpPr>
          <p:cNvPr id="7" name="Rektangel 6"/>
          <p:cNvSpPr/>
          <p:nvPr/>
        </p:nvSpPr>
        <p:spPr>
          <a:xfrm rot="20421008">
            <a:off x="1029321" y="1764982"/>
            <a:ext cx="4520789" cy="1569660"/>
          </a:xfrm>
          <a:prstGeom prst="rect">
            <a:avLst/>
          </a:prstGeom>
        </p:spPr>
        <p:txBody>
          <a:bodyPr wrap="none">
            <a:spAutoFit/>
          </a:bodyPr>
          <a:lstStyle/>
          <a:p>
            <a:r>
              <a:rPr lang="sv-SE" sz="4000" b="1" dirty="0">
                <a:solidFill>
                  <a:schemeClr val="accent1">
                    <a:lumMod val="75000"/>
                  </a:schemeClr>
                </a:solidFill>
                <a:latin typeface="Bradley Hand ITC" panose="03070402050302030203" pitchFamily="66" charset="0"/>
              </a:rPr>
              <a:t>Tack, </a:t>
            </a:r>
            <a:endParaRPr lang="sv-SE" sz="4000" b="1" dirty="0" smtClean="0">
              <a:solidFill>
                <a:schemeClr val="accent1">
                  <a:lumMod val="75000"/>
                </a:schemeClr>
              </a:solidFill>
              <a:latin typeface="Bradley Hand ITC" panose="03070402050302030203" pitchFamily="66" charset="0"/>
            </a:endParaRPr>
          </a:p>
          <a:p>
            <a:r>
              <a:rPr lang="sv-SE" sz="2800" b="1" dirty="0" smtClean="0">
                <a:solidFill>
                  <a:schemeClr val="accent1">
                    <a:lumMod val="75000"/>
                  </a:schemeClr>
                </a:solidFill>
                <a:latin typeface="Bradley Hand ITC" panose="03070402050302030203" pitchFamily="66" charset="0"/>
              </a:rPr>
              <a:t>för </a:t>
            </a:r>
            <a:r>
              <a:rPr lang="sv-SE" sz="2800" b="1" dirty="0">
                <a:solidFill>
                  <a:schemeClr val="accent1">
                    <a:lumMod val="75000"/>
                  </a:schemeClr>
                </a:solidFill>
                <a:latin typeface="Bradley Hand ITC" panose="03070402050302030203" pitchFamily="66" charset="0"/>
              </a:rPr>
              <a:t>att ni lyssnat, funderat, </a:t>
            </a:r>
            <a:endParaRPr lang="sv-SE" sz="2800" b="1" dirty="0" smtClean="0">
              <a:solidFill>
                <a:schemeClr val="accent1">
                  <a:lumMod val="75000"/>
                </a:schemeClr>
              </a:solidFill>
              <a:latin typeface="Bradley Hand ITC" panose="03070402050302030203" pitchFamily="66" charset="0"/>
            </a:endParaRPr>
          </a:p>
          <a:p>
            <a:r>
              <a:rPr lang="sv-SE" sz="2800" b="1" dirty="0" smtClean="0">
                <a:solidFill>
                  <a:schemeClr val="accent1">
                    <a:lumMod val="75000"/>
                  </a:schemeClr>
                </a:solidFill>
                <a:latin typeface="Bradley Hand ITC" panose="03070402050302030203" pitchFamily="66" charset="0"/>
              </a:rPr>
              <a:t>delat </a:t>
            </a:r>
            <a:r>
              <a:rPr lang="sv-SE" sz="2800" b="1" dirty="0">
                <a:solidFill>
                  <a:schemeClr val="accent1">
                    <a:lumMod val="75000"/>
                  </a:schemeClr>
                </a:solidFill>
                <a:latin typeface="Bradley Hand ITC" panose="03070402050302030203" pitchFamily="66" charset="0"/>
              </a:rPr>
              <a:t>och frågat </a:t>
            </a:r>
            <a:r>
              <a:rPr lang="sv-SE" sz="2800" b="1" dirty="0">
                <a:solidFill>
                  <a:schemeClr val="accent1">
                    <a:lumMod val="75000"/>
                  </a:schemeClr>
                </a:solidFill>
                <a:latin typeface="Bradley Hand ITC" panose="03070402050302030203" pitchFamily="66" charset="0"/>
                <a:sym typeface="Wingdings" panose="05000000000000000000" pitchFamily="2" charset="2"/>
              </a:rPr>
              <a:t></a:t>
            </a:r>
            <a:endParaRPr lang="sv-SE" sz="2800" b="1" dirty="0">
              <a:solidFill>
                <a:schemeClr val="accent1">
                  <a:lumMod val="75000"/>
                </a:schemeClr>
              </a:solidFill>
              <a:latin typeface="Bradley Hand ITC" panose="03070402050302030203" pitchFamily="66" charset="0"/>
            </a:endParaRPr>
          </a:p>
        </p:txBody>
      </p:sp>
      <p:sp>
        <p:nvSpPr>
          <p:cNvPr id="8" name="textruta 7"/>
          <p:cNvSpPr txBox="1"/>
          <p:nvPr/>
        </p:nvSpPr>
        <p:spPr>
          <a:xfrm>
            <a:off x="665018" y="4765964"/>
            <a:ext cx="3953164" cy="580795"/>
          </a:xfrm>
          <a:prstGeom prst="rect">
            <a:avLst/>
          </a:prstGeom>
          <a:noFill/>
        </p:spPr>
        <p:txBody>
          <a:bodyPr wrap="square" lIns="0" tIns="0" rIns="0" bIns="0" rtlCol="0">
            <a:noAutofit/>
          </a:bodyPr>
          <a:lstStyle/>
          <a:p>
            <a:pPr>
              <a:lnSpc>
                <a:spcPts val="2600"/>
              </a:lnSpc>
            </a:pPr>
            <a:r>
              <a:rPr lang="sv-SE" sz="2100" dirty="0" smtClean="0"/>
              <a:t>Pia Skott</a:t>
            </a:r>
          </a:p>
          <a:p>
            <a:pPr>
              <a:lnSpc>
                <a:spcPts val="2600"/>
              </a:lnSpc>
            </a:pPr>
            <a:r>
              <a:rPr lang="sv-SE" sz="1600" dirty="0"/>
              <a:t>ö</a:t>
            </a:r>
            <a:r>
              <a:rPr lang="sv-SE" sz="1600" dirty="0" smtClean="0"/>
              <a:t>vertandläkare, forskningschef</a:t>
            </a:r>
          </a:p>
          <a:p>
            <a:pPr>
              <a:lnSpc>
                <a:spcPts val="2600"/>
              </a:lnSpc>
            </a:pPr>
            <a:r>
              <a:rPr lang="sv-SE" sz="2100" dirty="0"/>
              <a:t>p</a:t>
            </a:r>
            <a:r>
              <a:rPr lang="sv-SE" sz="2100" dirty="0" smtClean="0"/>
              <a:t>ia.skott@sll.se</a:t>
            </a:r>
          </a:p>
        </p:txBody>
      </p:sp>
    </p:spTree>
    <p:extLst>
      <p:ext uri="{BB962C8B-B14F-4D97-AF65-F5344CB8AC3E}">
        <p14:creationId xmlns:p14="http://schemas.microsoft.com/office/powerpoint/2010/main" val="3930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Behovet av samverkan mellan sjukvård och tandvård</a:t>
            </a:r>
            <a:endParaRPr lang="sv-SE" dirty="0"/>
          </a:p>
        </p:txBody>
      </p:sp>
      <p:sp>
        <p:nvSpPr>
          <p:cNvPr id="4" name="Platshållare för innehåll 2"/>
          <p:cNvSpPr>
            <a:spLocks noGrp="1"/>
          </p:cNvSpPr>
          <p:nvPr>
            <p:ph idx="1"/>
          </p:nvPr>
        </p:nvSpPr>
        <p:spPr/>
        <p:txBody>
          <a:bodyPr>
            <a:noAutofit/>
          </a:bodyPr>
          <a:lstStyle/>
          <a:p>
            <a:pPr marL="0" indent="0">
              <a:buNone/>
            </a:pPr>
            <a:r>
              <a:rPr lang="sv-SE" sz="2800" b="1" i="1" dirty="0" smtClean="0"/>
              <a:t>Hinder för samverkan </a:t>
            </a:r>
            <a:r>
              <a:rPr lang="sv-SE" sz="1400" dirty="0" smtClean="0"/>
              <a:t>(Socialstyrelsen delrapport 2019, slutrapport kommer 2019-10-31)</a:t>
            </a:r>
          </a:p>
          <a:p>
            <a:pPr>
              <a:lnSpc>
                <a:spcPct val="170000"/>
              </a:lnSpc>
            </a:pPr>
            <a:r>
              <a:rPr lang="sv-SE" sz="2000" dirty="0" smtClean="0"/>
              <a:t> </a:t>
            </a:r>
            <a:r>
              <a:rPr lang="sv-SE" sz="1600" dirty="0"/>
              <a:t>Nationell och Regional kunskapsstyrning behöver omfatta munhälsa och tandvård</a:t>
            </a:r>
          </a:p>
          <a:p>
            <a:pPr>
              <a:lnSpc>
                <a:spcPct val="170000"/>
              </a:lnSpc>
            </a:pPr>
            <a:r>
              <a:rPr lang="sv-SE" sz="1600" dirty="0"/>
              <a:t>Sammanhållna journalsystem </a:t>
            </a:r>
          </a:p>
          <a:p>
            <a:pPr>
              <a:lnSpc>
                <a:spcPct val="170000"/>
              </a:lnSpc>
            </a:pPr>
            <a:r>
              <a:rPr lang="sv-SE" sz="1600" dirty="0"/>
              <a:t>Kunskapen om relationer mellan allmän hälsa och munhälsa</a:t>
            </a:r>
          </a:p>
          <a:p>
            <a:pPr>
              <a:lnSpc>
                <a:spcPct val="170000"/>
              </a:lnSpc>
            </a:pPr>
            <a:r>
              <a:rPr lang="sv-SE" sz="1600" dirty="0"/>
              <a:t>Munhälsovariabler i nationella kvalitetsregister, ex Diabetesregistret</a:t>
            </a:r>
          </a:p>
          <a:p>
            <a:pPr>
              <a:lnSpc>
                <a:spcPct val="170000"/>
              </a:lnSpc>
            </a:pPr>
            <a:r>
              <a:rPr lang="sv-SE" sz="1600" dirty="0"/>
              <a:t>Tandvården mer delaktig i vård och behandling, ex multisjuka äldre patienter</a:t>
            </a:r>
          </a:p>
          <a:p>
            <a:pPr>
              <a:lnSpc>
                <a:spcPct val="170000"/>
              </a:lnSpc>
            </a:pPr>
            <a:endParaRPr lang="sv-SE" sz="2000" dirty="0"/>
          </a:p>
          <a:p>
            <a:endParaRPr lang="en-US" sz="2000" dirty="0"/>
          </a:p>
        </p:txBody>
      </p:sp>
    </p:spTree>
    <p:extLst>
      <p:ext uri="{BB962C8B-B14F-4D97-AF65-F5344CB8AC3E}">
        <p14:creationId xmlns:p14="http://schemas.microsoft.com/office/powerpoint/2010/main" val="18662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Närmare 20 kvarvarande tänder hos dagens 80-åringar </a:t>
            </a:r>
            <a:endParaRPr lang="sv-SE" dirty="0"/>
          </a:p>
        </p:txBody>
      </p:sp>
      <p:pic>
        <p:nvPicPr>
          <p:cNvPr id="4" name="Platshållare för innehåll 5"/>
          <p:cNvPicPr>
            <a:picLocks noGrp="1" noChangeAspect="1"/>
          </p:cNvPicPr>
          <p:nvPr>
            <p:ph idx="1"/>
          </p:nvPr>
        </p:nvPicPr>
        <p:blipFill>
          <a:blip r:embed="rId2"/>
          <a:stretch>
            <a:fillRect/>
          </a:stretch>
        </p:blipFill>
        <p:spPr>
          <a:xfrm>
            <a:off x="976133" y="2090738"/>
            <a:ext cx="7184885" cy="3921125"/>
          </a:xfrm>
          <a:prstGeom prst="rect">
            <a:avLst/>
          </a:prstGeom>
        </p:spPr>
      </p:pic>
    </p:spTree>
    <p:extLst>
      <p:ext uri="{BB962C8B-B14F-4D97-AF65-F5344CB8AC3E}">
        <p14:creationId xmlns:p14="http://schemas.microsoft.com/office/powerpoint/2010/main" val="8717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En tredjedel av 80-åringarna skattar sin munhälsa som ”god” eller ”mycket god”</a:t>
            </a:r>
            <a:endParaRPr lang="sv-SE" dirty="0"/>
          </a:p>
        </p:txBody>
      </p:sp>
      <p:pic>
        <p:nvPicPr>
          <p:cNvPr id="4" name="Platshållare för innehåll 5"/>
          <p:cNvPicPr>
            <a:picLocks noGrp="1" noChangeAspect="1"/>
          </p:cNvPicPr>
          <p:nvPr>
            <p:ph idx="1"/>
          </p:nvPr>
        </p:nvPicPr>
        <p:blipFill>
          <a:blip r:embed="rId2"/>
          <a:stretch>
            <a:fillRect/>
          </a:stretch>
        </p:blipFill>
        <p:spPr>
          <a:xfrm>
            <a:off x="918759" y="2216150"/>
            <a:ext cx="7175904" cy="3457819"/>
          </a:xfrm>
          <a:prstGeom prst="rect">
            <a:avLst/>
          </a:prstGeom>
        </p:spPr>
      </p:pic>
      <p:sp>
        <p:nvSpPr>
          <p:cNvPr id="6" name="textruta 5"/>
          <p:cNvSpPr txBox="1"/>
          <p:nvPr/>
        </p:nvSpPr>
        <p:spPr>
          <a:xfrm>
            <a:off x="6425458" y="5257744"/>
            <a:ext cx="1669205" cy="369332"/>
          </a:xfrm>
          <a:prstGeom prst="rect">
            <a:avLst/>
          </a:prstGeom>
          <a:noFill/>
        </p:spPr>
        <p:txBody>
          <a:bodyPr wrap="square" rtlCol="0">
            <a:spAutoFit/>
          </a:bodyPr>
          <a:lstStyle/>
          <a:p>
            <a:r>
              <a:rPr lang="sv-SE" dirty="0" err="1" smtClean="0"/>
              <a:t>SKaPa</a:t>
            </a:r>
            <a:r>
              <a:rPr lang="sv-SE" dirty="0" smtClean="0"/>
              <a:t> 2018</a:t>
            </a:r>
            <a:endParaRPr lang="sv-SE" dirty="0"/>
          </a:p>
        </p:txBody>
      </p:sp>
    </p:spTree>
    <p:extLst>
      <p:ext uri="{BB962C8B-B14F-4D97-AF65-F5344CB8AC3E}">
        <p14:creationId xmlns:p14="http://schemas.microsoft.com/office/powerpoint/2010/main" val="313048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Munhälsa – balans mellan angrepps och försvarsfaktorer</a:t>
            </a:r>
            <a:endParaRPr lang="sv-SE"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63307" y="2808514"/>
            <a:ext cx="2931546" cy="1950811"/>
          </a:xfrm>
          <a:prstGeom prst="rect">
            <a:avLst/>
          </a:prstGeom>
        </p:spPr>
      </p:pic>
    </p:spTree>
    <p:extLst>
      <p:ext uri="{BB962C8B-B14F-4D97-AF65-F5344CB8AC3E}">
        <p14:creationId xmlns:p14="http://schemas.microsoft.com/office/powerpoint/2010/main" val="389368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TV">
  <a:themeElements>
    <a:clrScheme name="Folktandvården">
      <a:dk1>
        <a:sysClr val="windowText" lastClr="000000"/>
      </a:dk1>
      <a:lt1>
        <a:sysClr val="window" lastClr="FFFFFF"/>
      </a:lt1>
      <a:dk2>
        <a:srgbClr val="B7C72A"/>
      </a:dk2>
      <a:lt2>
        <a:srgbClr val="FFA110"/>
      </a:lt2>
      <a:accent1>
        <a:srgbClr val="005499"/>
      </a:accent1>
      <a:accent2>
        <a:srgbClr val="F7F2E9"/>
      </a:accent2>
      <a:accent3>
        <a:srgbClr val="DF6F00"/>
      </a:accent3>
      <a:accent4>
        <a:srgbClr val="4E8230"/>
      </a:accent4>
      <a:accent5>
        <a:srgbClr val="BA3788"/>
      </a:accent5>
      <a:accent6>
        <a:srgbClr val="6DA2D4"/>
      </a:accent6>
      <a:hlink>
        <a:srgbClr val="005499"/>
      </a:hlink>
      <a:folHlink>
        <a:srgbClr val="005499"/>
      </a:folHlink>
    </a:clrScheme>
    <a:fontScheme name="Folktandvården">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210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2600"/>
          </a:lnSpc>
          <a:defRPr sz="2100" smtClean="0"/>
        </a:defPPr>
      </a:lstStyle>
    </a:txDef>
  </a:objectDefaults>
  <a:extraClrSchemeLst/>
  <a:extLst>
    <a:ext uri="{05A4C25C-085E-4340-85A3-A5531E510DB2}">
      <thm15:themeFamily xmlns:thm15="http://schemas.microsoft.com/office/thememl/2012/main" name="Folktandva╠èrden ppt mall_ACT_20190313" id="{FE4405F6-D35F-472D-8287-B28879E1BB61}" vid="{76E8DA5D-C3D3-41E1-8D39-F5ACBF0451B7}"/>
    </a:ext>
  </a:extLst>
</a:theme>
</file>

<file path=ppt/theme/theme2.xml><?xml version="1.0" encoding="utf-8"?>
<a:theme xmlns:a="http://schemas.openxmlformats.org/drawingml/2006/main" name="ACT pptmall_20140326_REN">
  <a:themeElements>
    <a:clrScheme name="ACT">
      <a:dk1>
        <a:sysClr val="windowText" lastClr="000000"/>
      </a:dk1>
      <a:lt1>
        <a:sysClr val="window" lastClr="FFFFFF"/>
      </a:lt1>
      <a:dk2>
        <a:srgbClr val="000000"/>
      </a:dk2>
      <a:lt2>
        <a:srgbClr val="00ABC5"/>
      </a:lt2>
      <a:accent1>
        <a:srgbClr val="8DC63F"/>
      </a:accent1>
      <a:accent2>
        <a:srgbClr val="00A651"/>
      </a:accent2>
      <a:accent3>
        <a:srgbClr val="FFC20E"/>
      </a:accent3>
      <a:accent4>
        <a:srgbClr val="F26522"/>
      </a:accent4>
      <a:accent5>
        <a:srgbClr val="2E3092"/>
      </a:accent5>
      <a:accent6>
        <a:srgbClr val="9227C5"/>
      </a:accent6>
      <a:hlink>
        <a:srgbClr val="00ABC5"/>
      </a:hlink>
      <a:folHlink>
        <a:srgbClr val="F26522"/>
      </a:folHlink>
    </a:clrScheme>
    <a:fontScheme name="SWE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ACT</Template>
  <TotalTime>448</TotalTime>
  <Words>2672</Words>
  <Application>Microsoft Office PowerPoint</Application>
  <PresentationFormat>Anpassad</PresentationFormat>
  <Paragraphs>390</Paragraphs>
  <Slides>57</Slides>
  <Notes>17</Notes>
  <HiddenSlides>0</HiddenSlides>
  <MMClips>0</MMClips>
  <ScaleCrop>false</ScaleCrop>
  <HeadingPairs>
    <vt:vector size="6" baseType="variant">
      <vt:variant>
        <vt:lpstr>Använt teckensnitt</vt:lpstr>
      </vt:variant>
      <vt:variant>
        <vt:i4>10</vt:i4>
      </vt:variant>
      <vt:variant>
        <vt:lpstr>Tema</vt:lpstr>
      </vt:variant>
      <vt:variant>
        <vt:i4>2</vt:i4>
      </vt:variant>
      <vt:variant>
        <vt:lpstr>Bildrubriker</vt:lpstr>
      </vt:variant>
      <vt:variant>
        <vt:i4>57</vt:i4>
      </vt:variant>
    </vt:vector>
  </HeadingPairs>
  <TitlesOfParts>
    <vt:vector size="69" baseType="lpstr">
      <vt:lpstr>Arial</vt:lpstr>
      <vt:lpstr>Bradley Hand ITC</vt:lpstr>
      <vt:lpstr>Calibri</vt:lpstr>
      <vt:lpstr>Georgia</vt:lpstr>
      <vt:lpstr>Nunito</vt:lpstr>
      <vt:lpstr>Nunito ExtraBold</vt:lpstr>
      <vt:lpstr>Open Sans</vt:lpstr>
      <vt:lpstr>Times New Roman</vt:lpstr>
      <vt:lpstr>Wingdings</vt:lpstr>
      <vt:lpstr>ヒラギノ角ゴ Pro W3</vt:lpstr>
      <vt:lpstr>FTV</vt:lpstr>
      <vt:lpstr>ACT pptmall_20140326_REN</vt:lpstr>
      <vt:lpstr>Munhälsans betydelse för ett gott åldrande</vt:lpstr>
      <vt:lpstr>PowerPoint-presentation</vt:lpstr>
      <vt:lpstr>Det är skillnad på 7 och 70</vt:lpstr>
      <vt:lpstr>Den dagliga munvårdsrutinen</vt:lpstr>
      <vt:lpstr>Åldersförändringar i munnen</vt:lpstr>
      <vt:lpstr>Behovet av samverkan mellan sjukvård och tandvård</vt:lpstr>
      <vt:lpstr>Närmare 20 kvarvarande tänder hos dagens 80-åringar </vt:lpstr>
      <vt:lpstr>En tredjedel av 80-åringarna skattar sin munhälsa som ”god” eller ”mycket god”</vt:lpstr>
      <vt:lpstr>Munhälsa – balans mellan angrepps och försvarsfaktorer</vt:lpstr>
      <vt:lpstr>Tandlossning (parodontit)</vt:lpstr>
      <vt:lpstr>Karies</vt:lpstr>
      <vt:lpstr>Extra Fluor när det behövs</vt:lpstr>
      <vt:lpstr>Ensamboende är en risk för förlorad tandvårdskontakt</vt:lpstr>
      <vt:lpstr>Muntorrhet</vt:lpstr>
      <vt:lpstr>Munnen speglar kroppen</vt:lpstr>
      <vt:lpstr>Munhälsans koppling till diabetes</vt:lpstr>
      <vt:lpstr>Effekten av behandling mot tandlossning hos diabetespatienter</vt:lpstr>
      <vt:lpstr>Risken att drabbas av hjärtinfarkt ökar för de som har tandlossning</vt:lpstr>
      <vt:lpstr>Åderförkalkning påskyndas av inflammation i munnen</vt:lpstr>
      <vt:lpstr>Demenssjukdom och munhälsa</vt:lpstr>
      <vt:lpstr>Reumatism och munbakterier</vt:lpstr>
      <vt:lpstr>Risk för försämrad munhälsa vid nutritionsbehandling</vt:lpstr>
      <vt:lpstr>Tuggfunktion</vt:lpstr>
      <vt:lpstr>Munskärmsträning</vt:lpstr>
      <vt:lpstr>Akademiskt Centrum för Äldretandvård</vt:lpstr>
      <vt:lpstr>Forskningsprojekt </vt:lpstr>
      <vt:lpstr>Minskad tandvård och sämre munhälsa efter demensdiagnos </vt:lpstr>
      <vt:lpstr>Samvariation mellan tuggfunktion och kognitiv förmåga </vt:lpstr>
      <vt:lpstr>När vi amputerar tänderna hos råttor får de sämre funktion i hjärnan </vt:lpstr>
      <vt:lpstr>Tugg och Tänk</vt:lpstr>
      <vt:lpstr>Vill kunna tugga….</vt:lpstr>
      <vt:lpstr>PowerPoint-presentation</vt:lpstr>
      <vt:lpstr>PowerPoint-presentation</vt:lpstr>
      <vt:lpstr>PowerPoint-presentation</vt:lpstr>
      <vt:lpstr>PowerPoint-presentation</vt:lpstr>
      <vt:lpstr>Tugg och svälj</vt:lpstr>
      <vt:lpstr>Munskärmsträning efter stroke samverkan mellan logopeder och tandvård</vt:lpstr>
      <vt:lpstr>Hemtandvårdsprojektet</vt:lpstr>
      <vt:lpstr>Identifiering av risk för ohälsa</vt:lpstr>
      <vt:lpstr>Bensträckare </vt:lpstr>
      <vt:lpstr>Bit ifrån… </vt:lpstr>
      <vt:lpstr>150 000 pensionärer har avstått tandvård, trots behov, av ekonomiska skäl</vt:lpstr>
      <vt:lpstr>Få känner till tandvårdsstöden</vt:lpstr>
      <vt:lpstr>Tandvårdsstöden</vt:lpstr>
      <vt:lpstr>Tandvårdsstödet</vt:lpstr>
      <vt:lpstr>Allmänna tandvårdsbidraget, ATB</vt:lpstr>
      <vt:lpstr>Särskilt tandvårdsbidrag, STB</vt:lpstr>
      <vt:lpstr>STB</vt:lpstr>
      <vt:lpstr>Vem har rätt till STB?</vt:lpstr>
      <vt:lpstr>I samband med muntorrhet kan STB också beviljas</vt:lpstr>
      <vt:lpstr>Tandvård i samband med vissa sjukdomar och sjukdomsbehandlingar</vt:lpstr>
      <vt:lpstr>Tandvård till hälso- och sjukvårdsavgift</vt:lpstr>
      <vt:lpstr>Tandvård vid långvariga sjukdomar och funktionsvariationer</vt:lpstr>
      <vt:lpstr>Äldre personer med begynnande omsorgsbehov/omsorgsbehov </vt:lpstr>
      <vt:lpstr>Tandvård om du har stort omvårdnadsbehov i dagliga livet</vt:lpstr>
      <vt:lpstr>Bibehålla kontakten med tandvården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Munhälsans betydelse för ett gott åldrande</dc:title>
  <dc:creator>Pia Skott</dc:creator>
  <cp:lastModifiedBy>Pia Skott</cp:lastModifiedBy>
  <cp:revision>70</cp:revision>
  <dcterms:created xsi:type="dcterms:W3CDTF">2020-01-28T13:44:28Z</dcterms:created>
  <dcterms:modified xsi:type="dcterms:W3CDTF">2020-01-31T08:51:10Z</dcterms:modified>
</cp:coreProperties>
</file>