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22" r:id="rId3"/>
    <p:sldId id="321" r:id="rId4"/>
    <p:sldId id="287" r:id="rId5"/>
    <p:sldId id="286" r:id="rId6"/>
    <p:sldId id="315" r:id="rId7"/>
    <p:sldId id="281" r:id="rId8"/>
    <p:sldId id="311" r:id="rId9"/>
    <p:sldId id="327" r:id="rId10"/>
    <p:sldId id="294" r:id="rId11"/>
    <p:sldId id="329" r:id="rId12"/>
    <p:sldId id="328" r:id="rId13"/>
    <p:sldId id="295" r:id="rId14"/>
    <p:sldId id="296" r:id="rId15"/>
    <p:sldId id="330" r:id="rId16"/>
    <p:sldId id="289" r:id="rId17"/>
    <p:sldId id="309" r:id="rId18"/>
    <p:sldId id="312" r:id="rId19"/>
    <p:sldId id="267" r:id="rId20"/>
    <p:sldId id="278" r:id="rId21"/>
    <p:sldId id="290" r:id="rId22"/>
    <p:sldId id="271" r:id="rId23"/>
    <p:sldId id="272" r:id="rId24"/>
    <p:sldId id="310" r:id="rId25"/>
    <p:sldId id="326" r:id="rId26"/>
    <p:sldId id="325" r:id="rId27"/>
    <p:sldId id="320" r:id="rId28"/>
    <p:sldId id="276" r:id="rId29"/>
    <p:sldId id="277" r:id="rId30"/>
    <p:sldId id="324" r:id="rId31"/>
    <p:sldId id="301" r:id="rId32"/>
    <p:sldId id="307" r:id="rId33"/>
    <p:sldId id="288" r:id="rId34"/>
    <p:sldId id="313" r:id="rId35"/>
    <p:sldId id="259" r:id="rId36"/>
    <p:sldId id="306" r:id="rId37"/>
    <p:sldId id="302" r:id="rId38"/>
    <p:sldId id="305" r:id="rId39"/>
    <p:sldId id="273" r:id="rId40"/>
    <p:sldId id="323" r:id="rId41"/>
    <p:sldId id="285" r:id="rId42"/>
    <p:sldId id="257" r:id="rId43"/>
    <p:sldId id="303" r:id="rId44"/>
    <p:sldId id="283" r:id="rId45"/>
    <p:sldId id="304" r:id="rId46"/>
    <p:sldId id="258" r:id="rId47"/>
    <p:sldId id="291" r:id="rId48"/>
    <p:sldId id="292" r:id="rId49"/>
    <p:sldId id="293" r:id="rId50"/>
    <p:sldId id="314" r:id="rId51"/>
    <p:sldId id="269" r:id="rId52"/>
    <p:sldId id="260" r:id="rId53"/>
    <p:sldId id="261" r:id="rId54"/>
    <p:sldId id="317" r:id="rId55"/>
    <p:sldId id="316" r:id="rId56"/>
    <p:sldId id="318" r:id="rId57"/>
    <p:sldId id="268" r:id="rId58"/>
    <p:sldId id="264" r:id="rId59"/>
    <p:sldId id="265" r:id="rId60"/>
    <p:sldId id="279" r:id="rId61"/>
    <p:sldId id="266" r:id="rId62"/>
    <p:sldId id="298" r:id="rId63"/>
    <p:sldId id="262" r:id="rId64"/>
    <p:sldId id="319" r:id="rId65"/>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erdt Sundström" initials="GS" lastIdx="2" clrIdx="0">
    <p:extLst>
      <p:ext uri="{19B8F6BF-5375-455C-9EA6-DF929625EA0E}">
        <p15:presenceInfo xmlns:p15="http://schemas.microsoft.com/office/powerpoint/2012/main" userId="9b853bc6f881611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235" autoAdjust="0"/>
    <p:restoredTop sz="94660"/>
  </p:normalViewPr>
  <p:slideViewPr>
    <p:cSldViewPr snapToGrid="0">
      <p:cViewPr varScale="1">
        <p:scale>
          <a:sx n="74" d="100"/>
          <a:sy n="74" d="100"/>
        </p:scale>
        <p:origin x="24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smtClean="0"/>
              <a:t>Klicka här för att ändra format</a:t>
            </a:r>
            <a:endParaRPr lang="sv-SE"/>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p>
            <a:fld id="{80943464-AA20-4F77-9272-D2F05F1A3C17}" type="datetimeFigureOut">
              <a:rPr lang="sv-SE" smtClean="0"/>
              <a:t>2019-12-03</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C32AF42E-1A30-4C04-A629-7D5299AE8BBA}" type="slidenum">
              <a:rPr lang="sv-SE" smtClean="0"/>
              <a:t>‹#›</a:t>
            </a:fld>
            <a:endParaRPr lang="sv-SE"/>
          </a:p>
        </p:txBody>
      </p:sp>
    </p:spTree>
    <p:extLst>
      <p:ext uri="{BB962C8B-B14F-4D97-AF65-F5344CB8AC3E}">
        <p14:creationId xmlns:p14="http://schemas.microsoft.com/office/powerpoint/2010/main" val="41811130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80943464-AA20-4F77-9272-D2F05F1A3C17}" type="datetimeFigureOut">
              <a:rPr lang="sv-SE" smtClean="0"/>
              <a:t>2019-12-03</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C32AF42E-1A30-4C04-A629-7D5299AE8BBA}" type="slidenum">
              <a:rPr lang="sv-SE" smtClean="0"/>
              <a:t>‹#›</a:t>
            </a:fld>
            <a:endParaRPr lang="sv-SE"/>
          </a:p>
        </p:txBody>
      </p:sp>
    </p:spTree>
    <p:extLst>
      <p:ext uri="{BB962C8B-B14F-4D97-AF65-F5344CB8AC3E}">
        <p14:creationId xmlns:p14="http://schemas.microsoft.com/office/powerpoint/2010/main" val="488990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900" y="365125"/>
            <a:ext cx="2628900" cy="5811838"/>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838200" y="365125"/>
            <a:ext cx="7734300" cy="5811838"/>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80943464-AA20-4F77-9272-D2F05F1A3C17}" type="datetimeFigureOut">
              <a:rPr lang="sv-SE" smtClean="0"/>
              <a:t>2019-12-03</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C32AF42E-1A30-4C04-A629-7D5299AE8BBA}" type="slidenum">
              <a:rPr lang="sv-SE" smtClean="0"/>
              <a:t>‹#›</a:t>
            </a:fld>
            <a:endParaRPr lang="sv-SE"/>
          </a:p>
        </p:txBody>
      </p:sp>
    </p:spTree>
    <p:extLst>
      <p:ext uri="{BB962C8B-B14F-4D97-AF65-F5344CB8AC3E}">
        <p14:creationId xmlns:p14="http://schemas.microsoft.com/office/powerpoint/2010/main" val="2919423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80943464-AA20-4F77-9272-D2F05F1A3C17}" type="datetimeFigureOut">
              <a:rPr lang="sv-SE" smtClean="0"/>
              <a:t>2019-12-03</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C32AF42E-1A30-4C04-A629-7D5299AE8BBA}" type="slidenum">
              <a:rPr lang="sv-SE" smtClean="0"/>
              <a:t>‹#›</a:t>
            </a:fld>
            <a:endParaRPr lang="sv-SE"/>
          </a:p>
        </p:txBody>
      </p:sp>
    </p:spTree>
    <p:extLst>
      <p:ext uri="{BB962C8B-B14F-4D97-AF65-F5344CB8AC3E}">
        <p14:creationId xmlns:p14="http://schemas.microsoft.com/office/powerpoint/2010/main" val="155717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0" y="1709738"/>
            <a:ext cx="10515600" cy="2852737"/>
          </a:xfrm>
        </p:spPr>
        <p:txBody>
          <a:bodyPr anchor="b"/>
          <a:lstStyle>
            <a:lvl1pPr>
              <a:defRPr sz="6000"/>
            </a:lvl1pPr>
          </a:lstStyle>
          <a:p>
            <a:r>
              <a:rPr lang="sv-SE" smtClean="0"/>
              <a:t>Klicka här för att ändra format</a:t>
            </a:r>
            <a:endParaRPr lang="sv-SE"/>
          </a:p>
        </p:txBody>
      </p:sp>
      <p:sp>
        <p:nvSpPr>
          <p:cNvPr id="3" name="Platshållare för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80943464-AA20-4F77-9272-D2F05F1A3C17}" type="datetimeFigureOut">
              <a:rPr lang="sv-SE" smtClean="0"/>
              <a:t>2019-12-03</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C32AF42E-1A30-4C04-A629-7D5299AE8BBA}" type="slidenum">
              <a:rPr lang="sv-SE" smtClean="0"/>
              <a:t>‹#›</a:t>
            </a:fld>
            <a:endParaRPr lang="sv-SE"/>
          </a:p>
        </p:txBody>
      </p:sp>
    </p:spTree>
    <p:extLst>
      <p:ext uri="{BB962C8B-B14F-4D97-AF65-F5344CB8AC3E}">
        <p14:creationId xmlns:p14="http://schemas.microsoft.com/office/powerpoint/2010/main" val="2711642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838200" y="1825625"/>
            <a:ext cx="5181600" cy="4351338"/>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6172200" y="1825625"/>
            <a:ext cx="5181600" cy="4351338"/>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80943464-AA20-4F77-9272-D2F05F1A3C17}" type="datetimeFigureOut">
              <a:rPr lang="sv-SE" smtClean="0"/>
              <a:t>2019-12-03</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C32AF42E-1A30-4C04-A629-7D5299AE8BBA}" type="slidenum">
              <a:rPr lang="sv-SE" smtClean="0"/>
              <a:t>‹#›</a:t>
            </a:fld>
            <a:endParaRPr lang="sv-SE"/>
          </a:p>
        </p:txBody>
      </p:sp>
    </p:spTree>
    <p:extLst>
      <p:ext uri="{BB962C8B-B14F-4D97-AF65-F5344CB8AC3E}">
        <p14:creationId xmlns:p14="http://schemas.microsoft.com/office/powerpoint/2010/main" val="16632658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8" y="365125"/>
            <a:ext cx="10515600" cy="1325563"/>
          </a:xfrm>
        </p:spPr>
        <p:txBody>
          <a:bodyPr/>
          <a:lstStyle/>
          <a:p>
            <a:r>
              <a:rPr lang="sv-SE" smtClean="0"/>
              <a:t>Klicka här för att ändra format</a:t>
            </a:r>
            <a:endParaRPr lang="sv-SE"/>
          </a:p>
        </p:txBody>
      </p:sp>
      <p:sp>
        <p:nvSpPr>
          <p:cNvPr id="3" name="Platshållare för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839788" y="2505075"/>
            <a:ext cx="5157787" cy="3684588"/>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6172200" y="2505075"/>
            <a:ext cx="5183188" cy="3684588"/>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80943464-AA20-4F77-9272-D2F05F1A3C17}" type="datetimeFigureOut">
              <a:rPr lang="sv-SE" smtClean="0"/>
              <a:t>2019-12-03</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C32AF42E-1A30-4C04-A629-7D5299AE8BBA}" type="slidenum">
              <a:rPr lang="sv-SE" smtClean="0"/>
              <a:t>‹#›</a:t>
            </a:fld>
            <a:endParaRPr lang="sv-SE"/>
          </a:p>
        </p:txBody>
      </p:sp>
    </p:spTree>
    <p:extLst>
      <p:ext uri="{BB962C8B-B14F-4D97-AF65-F5344CB8AC3E}">
        <p14:creationId xmlns:p14="http://schemas.microsoft.com/office/powerpoint/2010/main" val="26629788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80943464-AA20-4F77-9272-D2F05F1A3C17}" type="datetimeFigureOut">
              <a:rPr lang="sv-SE" smtClean="0"/>
              <a:t>2019-12-03</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C32AF42E-1A30-4C04-A629-7D5299AE8BBA}" type="slidenum">
              <a:rPr lang="sv-SE" smtClean="0"/>
              <a:t>‹#›</a:t>
            </a:fld>
            <a:endParaRPr lang="sv-SE"/>
          </a:p>
        </p:txBody>
      </p:sp>
    </p:spTree>
    <p:extLst>
      <p:ext uri="{BB962C8B-B14F-4D97-AF65-F5344CB8AC3E}">
        <p14:creationId xmlns:p14="http://schemas.microsoft.com/office/powerpoint/2010/main" val="965310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80943464-AA20-4F77-9272-D2F05F1A3C17}" type="datetimeFigureOut">
              <a:rPr lang="sv-SE" smtClean="0"/>
              <a:t>2019-12-03</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C32AF42E-1A30-4C04-A629-7D5299AE8BBA}" type="slidenum">
              <a:rPr lang="sv-SE" smtClean="0"/>
              <a:t>‹#›</a:t>
            </a:fld>
            <a:endParaRPr lang="sv-SE"/>
          </a:p>
        </p:txBody>
      </p:sp>
    </p:spTree>
    <p:extLst>
      <p:ext uri="{BB962C8B-B14F-4D97-AF65-F5344CB8AC3E}">
        <p14:creationId xmlns:p14="http://schemas.microsoft.com/office/powerpoint/2010/main" val="20385038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smtClean="0"/>
              <a:t>Klicka här för att ändra format</a:t>
            </a:r>
            <a:endParaRPr lang="sv-SE"/>
          </a:p>
        </p:txBody>
      </p:sp>
      <p:sp>
        <p:nvSpPr>
          <p:cNvPr id="3" name="Platshållare för innehåll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80943464-AA20-4F77-9272-D2F05F1A3C17}" type="datetimeFigureOut">
              <a:rPr lang="sv-SE" smtClean="0"/>
              <a:t>2019-12-03</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C32AF42E-1A30-4C04-A629-7D5299AE8BBA}" type="slidenum">
              <a:rPr lang="sv-SE" smtClean="0"/>
              <a:t>‹#›</a:t>
            </a:fld>
            <a:endParaRPr lang="sv-SE"/>
          </a:p>
        </p:txBody>
      </p:sp>
    </p:spTree>
    <p:extLst>
      <p:ext uri="{BB962C8B-B14F-4D97-AF65-F5344CB8AC3E}">
        <p14:creationId xmlns:p14="http://schemas.microsoft.com/office/powerpoint/2010/main" val="37942761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smtClean="0"/>
              <a:t>Klicka här för att ändra format</a:t>
            </a:r>
            <a:endParaRPr lang="sv-SE"/>
          </a:p>
        </p:txBody>
      </p:sp>
      <p:sp>
        <p:nvSpPr>
          <p:cNvPr id="3" name="Platshållare för bild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80943464-AA20-4F77-9272-D2F05F1A3C17}" type="datetimeFigureOut">
              <a:rPr lang="sv-SE" smtClean="0"/>
              <a:t>2019-12-03</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C32AF42E-1A30-4C04-A629-7D5299AE8BBA}" type="slidenum">
              <a:rPr lang="sv-SE" smtClean="0"/>
              <a:t>‹#›</a:t>
            </a:fld>
            <a:endParaRPr lang="sv-SE"/>
          </a:p>
        </p:txBody>
      </p:sp>
    </p:spTree>
    <p:extLst>
      <p:ext uri="{BB962C8B-B14F-4D97-AF65-F5344CB8AC3E}">
        <p14:creationId xmlns:p14="http://schemas.microsoft.com/office/powerpoint/2010/main" val="3095692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943464-AA20-4F77-9272-D2F05F1A3C17}" type="datetimeFigureOut">
              <a:rPr lang="sv-SE" smtClean="0"/>
              <a:t>2019-12-03</a:t>
            </a:fld>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2AF42E-1A30-4C04-A629-7D5299AE8BBA}" type="slidenum">
              <a:rPr lang="sv-SE" smtClean="0"/>
              <a:t>‹#›</a:t>
            </a:fld>
            <a:endParaRPr lang="sv-SE"/>
          </a:p>
        </p:txBody>
      </p:sp>
    </p:spTree>
    <p:extLst>
      <p:ext uri="{BB962C8B-B14F-4D97-AF65-F5344CB8AC3E}">
        <p14:creationId xmlns:p14="http://schemas.microsoft.com/office/powerpoint/2010/main" val="24915658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hyperlink" Target="http://www.scb.se/"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a:xfrm>
            <a:off x="831850" y="426628"/>
            <a:ext cx="10515600" cy="2852737"/>
          </a:xfrm>
        </p:spPr>
        <p:txBody>
          <a:bodyPr>
            <a:normAutofit/>
          </a:bodyPr>
          <a:lstStyle/>
          <a:p>
            <a:r>
              <a:rPr lang="sv-SE" sz="3600" b="1" dirty="0" smtClean="0">
                <a:latin typeface="Times New Roman" panose="02020603050405020304" pitchFamily="18" charset="0"/>
                <a:cs typeface="Times New Roman" panose="02020603050405020304" pitchFamily="18" charset="0"/>
              </a:rPr>
              <a:t>Den svenska familjen – förtalad, men livskraftigare än någonsin</a:t>
            </a:r>
            <a:endParaRPr lang="sv-SE" sz="3600" b="1" dirty="0">
              <a:latin typeface="Times New Roman" panose="02020603050405020304" pitchFamily="18" charset="0"/>
              <a:cs typeface="Times New Roman" panose="02020603050405020304" pitchFamily="18" charset="0"/>
            </a:endParaRPr>
          </a:p>
        </p:txBody>
      </p:sp>
      <p:sp>
        <p:nvSpPr>
          <p:cNvPr id="5" name="Platshållare för text 4"/>
          <p:cNvSpPr>
            <a:spLocks noGrp="1"/>
          </p:cNvSpPr>
          <p:nvPr>
            <p:ph type="body" idx="1"/>
          </p:nvPr>
        </p:nvSpPr>
        <p:spPr>
          <a:xfrm>
            <a:off x="831850" y="3628104"/>
            <a:ext cx="10515600" cy="2343560"/>
          </a:xfrm>
        </p:spPr>
        <p:txBody>
          <a:bodyPr>
            <a:normAutofit lnSpcReduction="10000"/>
          </a:bodyPr>
          <a:lstStyle/>
          <a:p>
            <a:pPr algn="ctr"/>
            <a:endParaRPr lang="sv-SE" dirty="0" smtClean="0"/>
          </a:p>
          <a:p>
            <a:pPr algn="ctr"/>
            <a:r>
              <a:rPr lang="sv-SE" sz="3200" b="1" dirty="0">
                <a:solidFill>
                  <a:schemeClr val="tx1"/>
                </a:solidFill>
                <a:latin typeface="Times New Roman" panose="02020603050405020304" pitchFamily="18" charset="0"/>
                <a:cs typeface="Times New Roman" panose="02020603050405020304" pitchFamily="18" charset="0"/>
              </a:rPr>
              <a:t>Gerdt Sundström</a:t>
            </a:r>
          </a:p>
          <a:p>
            <a:pPr algn="ctr"/>
            <a:r>
              <a:rPr lang="sv-SE" sz="2800" b="1" dirty="0" smtClean="0">
                <a:solidFill>
                  <a:schemeClr val="tx1"/>
                </a:solidFill>
                <a:latin typeface="Times New Roman" panose="02020603050405020304" pitchFamily="18" charset="0"/>
                <a:cs typeface="Times New Roman" panose="02020603050405020304" pitchFamily="18" charset="0"/>
              </a:rPr>
              <a:t>professor emeritus </a:t>
            </a:r>
          </a:p>
          <a:p>
            <a:pPr algn="ctr"/>
            <a:r>
              <a:rPr lang="sv-SE" sz="2800" b="1" dirty="0" smtClean="0">
                <a:solidFill>
                  <a:schemeClr val="tx1"/>
                </a:solidFill>
                <a:latin typeface="Times New Roman" panose="02020603050405020304" pitchFamily="18" charset="0"/>
                <a:cs typeface="Times New Roman" panose="02020603050405020304" pitchFamily="18" charset="0"/>
              </a:rPr>
              <a:t>Institutet </a:t>
            </a:r>
            <a:r>
              <a:rPr lang="sv-SE" sz="2800" b="1" smtClean="0">
                <a:solidFill>
                  <a:schemeClr val="tx1"/>
                </a:solidFill>
                <a:latin typeface="Times New Roman" panose="02020603050405020304" pitchFamily="18" charset="0"/>
                <a:cs typeface="Times New Roman" panose="02020603050405020304" pitchFamily="18" charset="0"/>
              </a:rPr>
              <a:t>för </a:t>
            </a:r>
            <a:r>
              <a:rPr lang="sv-SE" sz="2800" b="1" smtClean="0">
                <a:solidFill>
                  <a:schemeClr val="tx1"/>
                </a:solidFill>
                <a:latin typeface="Times New Roman" panose="02020603050405020304" pitchFamily="18" charset="0"/>
                <a:cs typeface="Times New Roman" panose="02020603050405020304" pitchFamily="18" charset="0"/>
              </a:rPr>
              <a:t>gerontologi</a:t>
            </a:r>
            <a:endParaRPr lang="sv-SE" sz="2800" b="1" dirty="0" smtClean="0">
              <a:solidFill>
                <a:schemeClr val="tx1"/>
              </a:solidFill>
              <a:latin typeface="Times New Roman" panose="02020603050405020304" pitchFamily="18" charset="0"/>
              <a:cs typeface="Times New Roman" panose="02020603050405020304" pitchFamily="18" charset="0"/>
            </a:endParaRPr>
          </a:p>
          <a:p>
            <a:pPr algn="ctr"/>
            <a:r>
              <a:rPr lang="sv-SE" sz="2800" b="1" dirty="0" smtClean="0">
                <a:solidFill>
                  <a:schemeClr val="tx1"/>
                </a:solidFill>
                <a:latin typeface="Times New Roman" panose="02020603050405020304" pitchFamily="18" charset="0"/>
                <a:cs typeface="Times New Roman" panose="02020603050405020304" pitchFamily="18" charset="0"/>
              </a:rPr>
              <a:t>Hälsohögskolan </a:t>
            </a:r>
            <a:r>
              <a:rPr lang="sv-SE" sz="2800" b="1" dirty="0">
                <a:solidFill>
                  <a:schemeClr val="tx1"/>
                </a:solidFill>
                <a:latin typeface="Times New Roman" panose="02020603050405020304" pitchFamily="18" charset="0"/>
                <a:cs typeface="Times New Roman" panose="02020603050405020304" pitchFamily="18" charset="0"/>
              </a:rPr>
              <a:t>i Jönköping</a:t>
            </a:r>
          </a:p>
        </p:txBody>
      </p:sp>
    </p:spTree>
    <p:extLst>
      <p:ext uri="{BB962C8B-B14F-4D97-AF65-F5344CB8AC3E}">
        <p14:creationId xmlns:p14="http://schemas.microsoft.com/office/powerpoint/2010/main" val="34158583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9853" y="0"/>
            <a:ext cx="4932293" cy="6858000"/>
          </a:xfrm>
          <a:prstGeom prst="rect">
            <a:avLst/>
          </a:prstGeom>
        </p:spPr>
      </p:pic>
    </p:spTree>
    <p:extLst>
      <p:ext uri="{BB962C8B-B14F-4D97-AF65-F5344CB8AC3E}">
        <p14:creationId xmlns:p14="http://schemas.microsoft.com/office/powerpoint/2010/main" val="9667388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5059" y="0"/>
            <a:ext cx="9501881" cy="6858000"/>
          </a:xfrm>
          <a:prstGeom prst="rect">
            <a:avLst/>
          </a:prstGeom>
        </p:spPr>
      </p:pic>
    </p:spTree>
    <p:extLst>
      <p:ext uri="{BB962C8B-B14F-4D97-AF65-F5344CB8AC3E}">
        <p14:creationId xmlns:p14="http://schemas.microsoft.com/office/powerpoint/2010/main" val="14187562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34619" y="0"/>
            <a:ext cx="4922762" cy="6858000"/>
          </a:xfrm>
          <a:prstGeom prst="rect">
            <a:avLst/>
          </a:prstGeom>
        </p:spPr>
      </p:pic>
    </p:spTree>
    <p:extLst>
      <p:ext uri="{BB962C8B-B14F-4D97-AF65-F5344CB8AC3E}">
        <p14:creationId xmlns:p14="http://schemas.microsoft.com/office/powerpoint/2010/main" val="31428500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18153" y="0"/>
            <a:ext cx="4955693" cy="6858000"/>
          </a:xfrm>
          <a:prstGeom prst="rect">
            <a:avLst/>
          </a:prstGeom>
        </p:spPr>
      </p:pic>
    </p:spTree>
    <p:extLst>
      <p:ext uri="{BB962C8B-B14F-4D97-AF65-F5344CB8AC3E}">
        <p14:creationId xmlns:p14="http://schemas.microsoft.com/office/powerpoint/2010/main" val="11164372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667000" y="-1298606"/>
            <a:ext cx="6857999" cy="9455212"/>
          </a:xfrm>
          <a:prstGeom prst="rect">
            <a:avLst/>
          </a:prstGeom>
        </p:spPr>
      </p:pic>
    </p:spTree>
    <p:extLst>
      <p:ext uri="{BB962C8B-B14F-4D97-AF65-F5344CB8AC3E}">
        <p14:creationId xmlns:p14="http://schemas.microsoft.com/office/powerpoint/2010/main" val="3289916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a:stretch>
            <a:fillRect/>
          </a:stretch>
        </p:blipFill>
        <p:spPr>
          <a:xfrm rot="16200000">
            <a:off x="2672370" y="882199"/>
            <a:ext cx="6980350" cy="5215943"/>
          </a:xfrm>
          <a:prstGeom prst="rect">
            <a:avLst/>
          </a:prstGeom>
        </p:spPr>
      </p:pic>
    </p:spTree>
    <p:extLst>
      <p:ext uri="{BB962C8B-B14F-4D97-AF65-F5344CB8AC3E}">
        <p14:creationId xmlns:p14="http://schemas.microsoft.com/office/powerpoint/2010/main" val="20893017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4994" y="-221226"/>
            <a:ext cx="7197212" cy="8598310"/>
          </a:xfrm>
          <a:prstGeom prst="rect">
            <a:avLst/>
          </a:prstGeom>
        </p:spPr>
      </p:pic>
    </p:spTree>
    <p:extLst>
      <p:ext uri="{BB962C8B-B14F-4D97-AF65-F5344CB8AC3E}">
        <p14:creationId xmlns:p14="http://schemas.microsoft.com/office/powerpoint/2010/main" val="4855948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2694042" y="111983"/>
            <a:ext cx="6378496" cy="5755422"/>
          </a:xfrm>
          <a:prstGeom prst="rect">
            <a:avLst/>
          </a:prstGeom>
        </p:spPr>
        <p:txBody>
          <a:bodyPr wrap="square">
            <a:spAutoFit/>
          </a:bodyPr>
          <a:lstStyle/>
          <a:p>
            <a:r>
              <a:rPr lang="sv-SE" sz="3200" b="1" dirty="0" smtClean="0"/>
              <a:t>Kollektivet är vår framtid</a:t>
            </a:r>
          </a:p>
          <a:p>
            <a:endParaRPr lang="sv-SE" dirty="0"/>
          </a:p>
          <a:p>
            <a:endParaRPr lang="sv-SE" dirty="0" smtClean="0"/>
          </a:p>
          <a:p>
            <a:r>
              <a:rPr lang="sv-SE" sz="2000" dirty="0" smtClean="0"/>
              <a:t>Kollektiva </a:t>
            </a:r>
            <a:r>
              <a:rPr lang="sv-SE" sz="2000" dirty="0"/>
              <a:t>bostadslösningar kan skapa rumslig rikedom, konstaterar Mikael Bergquist, och hittar exempel i Schweiz och Sverige.</a:t>
            </a:r>
          </a:p>
          <a:p>
            <a:r>
              <a:rPr lang="sv-SE" sz="2000" b="1" dirty="0" smtClean="0"/>
              <a:t>Tanken </a:t>
            </a:r>
            <a:r>
              <a:rPr lang="sv-SE" sz="2000" b="1" dirty="0"/>
              <a:t>på att dela och begränsa den privata sfären och ägandet har fått förnyad drivkraft och relevans i dag</a:t>
            </a:r>
            <a:r>
              <a:rPr lang="sv-SE" sz="2000" b="1" dirty="0" smtClean="0"/>
              <a:t>. Traditionella </a:t>
            </a:r>
            <a:r>
              <a:rPr lang="sv-SE" sz="2000" b="1" dirty="0"/>
              <a:t>familjekonstellationer har ersatts av andra. Singelhushåll ökar i hela världen och i Sverige är de i majoritet i många städer. Ensamhet och isolering ökar i spåren av detta. Frågor om resurshushållning och hållbarhet är centrala. Också frågan hur vi kan skapa bostäder för alla famlar efter svar. I takt med allt detta har tankar kring delade former av boende fått ny kraft. Här finns en möjlighet till mer </a:t>
            </a:r>
            <a:r>
              <a:rPr lang="sv-SE" sz="2000" b="1" dirty="0" smtClean="0"/>
              <a:t>hållbara och resurssnålare sätt att leva och bo. ---</a:t>
            </a:r>
          </a:p>
          <a:p>
            <a:r>
              <a:rPr lang="sv-SE" sz="2000" i="1" dirty="0" smtClean="0"/>
              <a:t>Arkitektur </a:t>
            </a:r>
            <a:r>
              <a:rPr lang="sv-SE" sz="2000" dirty="0" smtClean="0"/>
              <a:t>7/2019 s 20-21</a:t>
            </a:r>
            <a:endParaRPr lang="sv-SE" sz="2000" dirty="0"/>
          </a:p>
        </p:txBody>
      </p:sp>
    </p:spTree>
    <p:extLst>
      <p:ext uri="{BB962C8B-B14F-4D97-AF65-F5344CB8AC3E}">
        <p14:creationId xmlns:p14="http://schemas.microsoft.com/office/powerpoint/2010/main" val="41608493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b="1" dirty="0" smtClean="0">
                <a:latin typeface="Times New Roman" panose="02020603050405020304" pitchFamily="18" charset="0"/>
                <a:cs typeface="Times New Roman" panose="02020603050405020304" pitchFamily="18" charset="0"/>
              </a:rPr>
              <a:t>Ensamboendet…</a:t>
            </a:r>
            <a:endParaRPr lang="sv-SE" b="1" dirty="0">
              <a:latin typeface="Times New Roman" panose="02020603050405020304" pitchFamily="18" charset="0"/>
              <a:cs typeface="Times New Roman" panose="02020603050405020304" pitchFamily="18" charset="0"/>
            </a:endParaRPr>
          </a:p>
        </p:txBody>
      </p:sp>
      <p:sp>
        <p:nvSpPr>
          <p:cNvPr id="3" name="Platshållare för innehåll 2"/>
          <p:cNvSpPr>
            <a:spLocks noGrp="1"/>
          </p:cNvSpPr>
          <p:nvPr>
            <p:ph idx="1"/>
          </p:nvPr>
        </p:nvSpPr>
        <p:spPr>
          <a:xfrm>
            <a:off x="799070" y="1470454"/>
            <a:ext cx="10515600" cy="4571572"/>
          </a:xfrm>
        </p:spPr>
        <p:txBody>
          <a:bodyPr>
            <a:noAutofit/>
          </a:bodyPr>
          <a:lstStyle/>
          <a:p>
            <a:pPr marL="0" indent="0">
              <a:lnSpc>
                <a:spcPct val="100000"/>
              </a:lnSpc>
              <a:spcBef>
                <a:spcPts val="0"/>
              </a:spcBef>
              <a:buNone/>
            </a:pPr>
            <a:r>
              <a:rPr lang="sv-SE" b="1" dirty="0" smtClean="0">
                <a:latin typeface="Times New Roman" panose="02020603050405020304" pitchFamily="18" charset="0"/>
                <a:cs typeface="Times New Roman" panose="02020603050405020304" pitchFamily="18" charset="0"/>
              </a:rPr>
              <a:t>Singelhushållen ökar </a:t>
            </a:r>
            <a:r>
              <a:rPr lang="sv-SE" b="1" i="1" dirty="0" smtClean="0">
                <a:latin typeface="Times New Roman" panose="02020603050405020304" pitchFamily="18" charset="0"/>
                <a:cs typeface="Times New Roman" panose="02020603050405020304" pitchFamily="18" charset="0"/>
              </a:rPr>
              <a:t>inte</a:t>
            </a:r>
            <a:r>
              <a:rPr lang="sv-SE" b="1" dirty="0" smtClean="0">
                <a:latin typeface="Times New Roman" panose="02020603050405020304" pitchFamily="18" charset="0"/>
                <a:cs typeface="Times New Roman" panose="02020603050405020304" pitchFamily="18" charset="0"/>
              </a:rPr>
              <a:t>… och ”majoritet”?</a:t>
            </a:r>
          </a:p>
          <a:p>
            <a:pPr marL="0" indent="0">
              <a:lnSpc>
                <a:spcPct val="100000"/>
              </a:lnSpc>
              <a:spcBef>
                <a:spcPts val="0"/>
              </a:spcBef>
              <a:buNone/>
            </a:pPr>
            <a:r>
              <a:rPr lang="sv-SE" b="1" dirty="0" smtClean="0">
                <a:latin typeface="Times New Roman" panose="02020603050405020304" pitchFamily="18" charset="0"/>
                <a:cs typeface="Times New Roman" panose="02020603050405020304" pitchFamily="18" charset="0"/>
              </a:rPr>
              <a:t>Se </a:t>
            </a:r>
            <a:r>
              <a:rPr lang="sv-SE" b="1" dirty="0" smtClean="0">
                <a:latin typeface="Times New Roman" panose="02020603050405020304" pitchFamily="18" charset="0"/>
                <a:cs typeface="Times New Roman" panose="02020603050405020304" pitchFamily="18" charset="0"/>
                <a:hlinkClick r:id="rId2"/>
              </a:rPr>
              <a:t>www.scb.se</a:t>
            </a:r>
            <a:r>
              <a:rPr lang="sv-SE" b="1" dirty="0" smtClean="0">
                <a:latin typeface="Times New Roman" panose="02020603050405020304" pitchFamily="18" charset="0"/>
                <a:cs typeface="Times New Roman" panose="02020603050405020304" pitchFamily="18" charset="0"/>
              </a:rPr>
              <a:t> &gt; Befolkning &gt; Hushåll </a:t>
            </a:r>
            <a:r>
              <a:rPr lang="sv-SE" b="1" i="1" dirty="0" smtClean="0">
                <a:latin typeface="Times New Roman" panose="02020603050405020304" pitchFamily="18" charset="0"/>
                <a:cs typeface="Times New Roman" panose="02020603050405020304" pitchFamily="18" charset="0"/>
              </a:rPr>
              <a:t>välj ålder/kön/kommun etc.</a:t>
            </a:r>
          </a:p>
          <a:p>
            <a:pPr marL="0" indent="0">
              <a:lnSpc>
                <a:spcPct val="100000"/>
              </a:lnSpc>
              <a:spcBef>
                <a:spcPts val="0"/>
              </a:spcBef>
              <a:buNone/>
            </a:pPr>
            <a:r>
              <a:rPr lang="sv-SE" b="1" i="1" dirty="0" smtClean="0">
                <a:latin typeface="Times New Roman" panose="02020603050405020304" pitchFamily="18" charset="0"/>
                <a:cs typeface="Times New Roman" panose="02020603050405020304" pitchFamily="18" charset="0"/>
              </a:rPr>
              <a:t>Stockholms kommun</a:t>
            </a:r>
            <a:r>
              <a:rPr lang="sv-SE" b="1" dirty="0" smtClean="0">
                <a:latin typeface="Times New Roman" panose="02020603050405020304" pitchFamily="18" charset="0"/>
                <a:cs typeface="Times New Roman" panose="02020603050405020304" pitchFamily="18" charset="0"/>
              </a:rPr>
              <a:t>:</a:t>
            </a:r>
          </a:p>
          <a:p>
            <a:pPr marL="0" indent="0">
              <a:lnSpc>
                <a:spcPct val="100000"/>
              </a:lnSpc>
              <a:spcBef>
                <a:spcPts val="0"/>
              </a:spcBef>
              <a:buNone/>
            </a:pPr>
            <a:r>
              <a:rPr lang="sv-SE" b="1" dirty="0" smtClean="0">
                <a:latin typeface="Times New Roman" panose="02020603050405020304" pitchFamily="18" charset="0"/>
                <a:cs typeface="Times New Roman" panose="02020603050405020304" pitchFamily="18" charset="0"/>
              </a:rPr>
              <a:t>44 % av alla hushåll är enpersonshushåll (2018):</a:t>
            </a:r>
          </a:p>
          <a:p>
            <a:pPr marL="0" indent="0">
              <a:lnSpc>
                <a:spcPct val="100000"/>
              </a:lnSpc>
              <a:spcBef>
                <a:spcPts val="0"/>
              </a:spcBef>
              <a:buNone/>
            </a:pPr>
            <a:r>
              <a:rPr lang="sv-SE" b="1" dirty="0" smtClean="0">
                <a:latin typeface="Times New Roman" panose="02020603050405020304" pitchFamily="18" charset="0"/>
                <a:cs typeface="Times New Roman" panose="02020603050405020304" pitchFamily="18" charset="0"/>
              </a:rPr>
              <a:t>Det låter mycket, men berör bara cirka 20 % av </a:t>
            </a:r>
            <a:r>
              <a:rPr lang="sv-SE" b="1" i="1" dirty="0" smtClean="0">
                <a:latin typeface="Times New Roman" panose="02020603050405020304" pitchFamily="18" charset="0"/>
                <a:cs typeface="Times New Roman" panose="02020603050405020304" pitchFamily="18" charset="0"/>
              </a:rPr>
              <a:t>individerna</a:t>
            </a:r>
            <a:r>
              <a:rPr lang="sv-SE" b="1" dirty="0" smtClean="0">
                <a:latin typeface="Times New Roman" panose="02020603050405020304" pitchFamily="18" charset="0"/>
                <a:cs typeface="Times New Roman" panose="02020603050405020304" pitchFamily="18" charset="0"/>
              </a:rPr>
              <a:t>.</a:t>
            </a:r>
          </a:p>
          <a:p>
            <a:pPr marL="0" indent="0">
              <a:lnSpc>
                <a:spcPct val="100000"/>
              </a:lnSpc>
              <a:spcBef>
                <a:spcPts val="0"/>
              </a:spcBef>
              <a:buNone/>
            </a:pPr>
            <a:r>
              <a:rPr lang="sv-SE" b="1" dirty="0" smtClean="0">
                <a:latin typeface="Times New Roman" panose="02020603050405020304" pitchFamily="18" charset="0"/>
                <a:cs typeface="Times New Roman" panose="02020603050405020304" pitchFamily="18" charset="0"/>
              </a:rPr>
              <a:t>Ensamboende äldre: 27 % 1954, 40 % 1980, c:a 33 % 2018.</a:t>
            </a:r>
          </a:p>
          <a:p>
            <a:pPr marL="0" indent="0">
              <a:lnSpc>
                <a:spcPct val="100000"/>
              </a:lnSpc>
              <a:spcBef>
                <a:spcPts val="0"/>
              </a:spcBef>
              <a:buNone/>
            </a:pPr>
            <a:r>
              <a:rPr lang="sv-SE" b="1" dirty="0" smtClean="0">
                <a:latin typeface="Times New Roman" panose="02020603050405020304" pitchFamily="18" charset="0"/>
                <a:cs typeface="Times New Roman" panose="02020603050405020304" pitchFamily="18" charset="0"/>
              </a:rPr>
              <a:t>Sverige har världens äldsta (Tabellverket 1749) rimligt tillförlitliga statistik, ett arv att vara stolt över. Besvara alltid SCB-enkäter! Utan kunskap går man vilse.</a:t>
            </a:r>
          </a:p>
          <a:p>
            <a:pPr marL="0" indent="0">
              <a:lnSpc>
                <a:spcPct val="100000"/>
              </a:lnSpc>
              <a:spcBef>
                <a:spcPts val="0"/>
              </a:spcBef>
              <a:buNone/>
            </a:pPr>
            <a:r>
              <a:rPr lang="sv-SE" b="1" dirty="0" smtClean="0">
                <a:latin typeface="Times New Roman" panose="02020603050405020304" pitchFamily="18" charset="0"/>
                <a:cs typeface="Times New Roman" panose="02020603050405020304" pitchFamily="18" charset="0"/>
              </a:rPr>
              <a:t>Isolering? Minskar…</a:t>
            </a:r>
          </a:p>
          <a:p>
            <a:pPr marL="0" indent="0">
              <a:lnSpc>
                <a:spcPct val="100000"/>
              </a:lnSpc>
              <a:spcBef>
                <a:spcPts val="0"/>
              </a:spcBef>
              <a:buNone/>
            </a:pPr>
            <a:r>
              <a:rPr lang="sv-SE" b="1" dirty="0" smtClean="0">
                <a:latin typeface="Times New Roman" panose="02020603050405020304" pitchFamily="18" charset="0"/>
                <a:cs typeface="Times New Roman" panose="02020603050405020304" pitchFamily="18" charset="0"/>
              </a:rPr>
              <a:t>Många ligger döda länge, oupptäckta… Sant? Bara i Sverige?</a:t>
            </a:r>
          </a:p>
          <a:p>
            <a:pPr marL="0" indent="0">
              <a:lnSpc>
                <a:spcPct val="100000"/>
              </a:lnSpc>
              <a:spcBef>
                <a:spcPts val="0"/>
              </a:spcBef>
              <a:buNone/>
            </a:pPr>
            <a:r>
              <a:rPr lang="sv-SE" b="1" dirty="0" smtClean="0">
                <a:latin typeface="Times New Roman" panose="02020603050405020304" pitchFamily="18" charset="0"/>
                <a:cs typeface="Times New Roman" panose="02020603050405020304" pitchFamily="18" charset="0"/>
              </a:rPr>
              <a:t>Nej, också i Japan och i Spanien…</a:t>
            </a:r>
          </a:p>
          <a:p>
            <a:pPr marL="0" indent="0">
              <a:lnSpc>
                <a:spcPct val="100000"/>
              </a:lnSpc>
              <a:spcBef>
                <a:spcPts val="0"/>
              </a:spcBef>
              <a:buNone/>
            </a:pPr>
            <a:endParaRPr lang="sv-SE" b="1" dirty="0">
              <a:latin typeface="Times New Roman" panose="02020603050405020304" pitchFamily="18" charset="0"/>
              <a:cs typeface="Times New Roman" panose="02020603050405020304" pitchFamily="18" charset="0"/>
            </a:endParaRPr>
          </a:p>
          <a:p>
            <a:pPr marL="0" indent="0">
              <a:lnSpc>
                <a:spcPct val="100000"/>
              </a:lnSpc>
              <a:spcBef>
                <a:spcPts val="0"/>
              </a:spcBef>
              <a:buNone/>
            </a:pPr>
            <a:endParaRPr lang="sv-SE" dirty="0"/>
          </a:p>
        </p:txBody>
      </p:sp>
    </p:spTree>
    <p:extLst>
      <p:ext uri="{BB962C8B-B14F-4D97-AF65-F5344CB8AC3E}">
        <p14:creationId xmlns:p14="http://schemas.microsoft.com/office/powerpoint/2010/main" val="31113894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2114412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31850" y="1152939"/>
            <a:ext cx="10515600" cy="4691270"/>
          </a:xfrm>
        </p:spPr>
        <p:txBody>
          <a:bodyPr>
            <a:normAutofit fontScale="90000"/>
          </a:bodyPr>
          <a:lstStyle/>
          <a:p>
            <a:r>
              <a:rPr lang="sv-SE" sz="3600" b="1" dirty="0" smtClean="0">
                <a:latin typeface="Times New Roman" panose="02020603050405020304" pitchFamily="18" charset="0"/>
                <a:cs typeface="Times New Roman" panose="02020603050405020304" pitchFamily="18" charset="0"/>
              </a:rPr>
              <a:t>Familj – vad är det? Det handlar bl.a. om demografin, som lämnar långvariga spår. I början av 1900-talet förblev många ogifta och barnlösa… </a:t>
            </a:r>
            <a:br>
              <a:rPr lang="sv-SE" sz="3600" b="1" dirty="0" smtClean="0">
                <a:latin typeface="Times New Roman" panose="02020603050405020304" pitchFamily="18" charset="0"/>
                <a:cs typeface="Times New Roman" panose="02020603050405020304" pitchFamily="18" charset="0"/>
              </a:rPr>
            </a:br>
            <a:r>
              <a:rPr lang="sv-SE" sz="3600" b="1" dirty="0" smtClean="0">
                <a:latin typeface="Times New Roman" panose="02020603050405020304" pitchFamily="18" charset="0"/>
                <a:cs typeface="Times New Roman" panose="02020603050405020304" pitchFamily="18" charset="0"/>
              </a:rPr>
              <a:t>En del bodde med föräldrar och syskon livet ut, som i dessa två fall hemma i Brunskog: Sex ogifta syskon i början av 1900-talet Där Väste i Tortan.</a:t>
            </a:r>
            <a:br>
              <a:rPr lang="sv-SE" sz="3600" b="1" dirty="0" smtClean="0">
                <a:latin typeface="Times New Roman" panose="02020603050405020304" pitchFamily="18" charset="0"/>
                <a:cs typeface="Times New Roman" panose="02020603050405020304" pitchFamily="18" charset="0"/>
              </a:rPr>
            </a:br>
            <a:r>
              <a:rPr lang="sv-SE" sz="3600" b="1" dirty="0" smtClean="0">
                <a:latin typeface="Times New Roman" panose="02020603050405020304" pitchFamily="18" charset="0"/>
                <a:cs typeface="Times New Roman" panose="02020603050405020304" pitchFamily="18" charset="0"/>
              </a:rPr>
              <a:t>Och min egen uppväxtfamilj i Gullsbyn vårvintern 1947.</a:t>
            </a:r>
            <a:br>
              <a:rPr lang="sv-SE" sz="3600" b="1" dirty="0" smtClean="0">
                <a:latin typeface="Times New Roman" panose="02020603050405020304" pitchFamily="18" charset="0"/>
                <a:cs typeface="Times New Roman" panose="02020603050405020304" pitchFamily="18" charset="0"/>
              </a:rPr>
            </a:br>
            <a:r>
              <a:rPr lang="sv-SE" sz="3600" b="1" dirty="0" smtClean="0">
                <a:latin typeface="Times New Roman" panose="02020603050405020304" pitchFamily="18" charset="0"/>
                <a:cs typeface="Times New Roman" panose="02020603050405020304" pitchFamily="18" charset="0"/>
              </a:rPr>
              <a:t/>
            </a:r>
            <a:br>
              <a:rPr lang="sv-SE" sz="3600" b="1" dirty="0" smtClean="0">
                <a:latin typeface="Times New Roman" panose="02020603050405020304" pitchFamily="18" charset="0"/>
                <a:cs typeface="Times New Roman" panose="02020603050405020304" pitchFamily="18" charset="0"/>
              </a:rPr>
            </a:br>
            <a:r>
              <a:rPr lang="sv-SE" sz="3600" b="1" dirty="0" smtClean="0">
                <a:latin typeface="Times New Roman" panose="02020603050405020304" pitchFamily="18" charset="0"/>
                <a:cs typeface="Times New Roman" panose="02020603050405020304" pitchFamily="18" charset="0"/>
              </a:rPr>
              <a:t>Konstnärer försöker fånga familjen i dess vanlighet. Ingen undgår Carl Larsson, men det finns fler…</a:t>
            </a:r>
            <a:br>
              <a:rPr lang="sv-SE" sz="3600" b="1" dirty="0" smtClean="0">
                <a:latin typeface="Times New Roman" panose="02020603050405020304" pitchFamily="18" charset="0"/>
                <a:cs typeface="Times New Roman" panose="02020603050405020304" pitchFamily="18" charset="0"/>
              </a:rPr>
            </a:br>
            <a:r>
              <a:rPr lang="sv-SE" sz="3600" b="1" dirty="0" smtClean="0">
                <a:latin typeface="Times New Roman" panose="02020603050405020304" pitchFamily="18" charset="0"/>
                <a:cs typeface="Times New Roman" panose="02020603050405020304" pitchFamily="18" charset="0"/>
              </a:rPr>
              <a:t>Och författare och forskare, med växlande framgång.</a:t>
            </a:r>
            <a:br>
              <a:rPr lang="sv-SE" sz="3600" b="1" dirty="0" smtClean="0">
                <a:latin typeface="Times New Roman" panose="02020603050405020304" pitchFamily="18" charset="0"/>
                <a:cs typeface="Times New Roman" panose="02020603050405020304" pitchFamily="18" charset="0"/>
              </a:rPr>
            </a:br>
            <a:r>
              <a:rPr lang="sv-SE" sz="3600" b="1" dirty="0" smtClean="0">
                <a:latin typeface="Times New Roman" panose="02020603050405020304" pitchFamily="18" charset="0"/>
                <a:cs typeface="Times New Roman" panose="02020603050405020304" pitchFamily="18" charset="0"/>
              </a:rPr>
              <a:t>Och, som alltid, gå till www.scb.se</a:t>
            </a:r>
            <a:endParaRPr lang="sv-SE" sz="3600" b="1" dirty="0">
              <a:latin typeface="Times New Roman" panose="02020603050405020304" pitchFamily="18" charset="0"/>
              <a:cs typeface="Times New Roman" panose="02020603050405020304" pitchFamily="18" charset="0"/>
            </a:endParaRPr>
          </a:p>
        </p:txBody>
      </p:sp>
      <p:sp>
        <p:nvSpPr>
          <p:cNvPr id="3" name="Platshållare för text 2"/>
          <p:cNvSpPr>
            <a:spLocks noGrp="1"/>
          </p:cNvSpPr>
          <p:nvPr>
            <p:ph type="body" idx="1"/>
          </p:nvPr>
        </p:nvSpPr>
        <p:spPr>
          <a:xfrm>
            <a:off x="831850" y="-569842"/>
            <a:ext cx="12924511" cy="2451651"/>
          </a:xfrm>
        </p:spPr>
        <p:txBody>
          <a:bodyPr/>
          <a:lstStyle/>
          <a:p>
            <a:endParaRPr lang="sv-SE" dirty="0"/>
          </a:p>
        </p:txBody>
      </p:sp>
    </p:spTree>
    <p:extLst>
      <p:ext uri="{BB962C8B-B14F-4D97-AF65-F5344CB8AC3E}">
        <p14:creationId xmlns:p14="http://schemas.microsoft.com/office/powerpoint/2010/main" val="38688727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729049" y="450761"/>
            <a:ext cx="10911016" cy="5468125"/>
          </a:xfrm>
        </p:spPr>
        <p:txBody>
          <a:bodyPr>
            <a:noAutofit/>
          </a:bodyPr>
          <a:lstStyle/>
          <a:p>
            <a:pPr lvl="0" algn="l">
              <a:lnSpc>
                <a:spcPct val="100000"/>
              </a:lnSpc>
              <a:spcBef>
                <a:spcPts val="0"/>
              </a:spcBef>
            </a:pPr>
            <a:r>
              <a:rPr lang="sv-SE" sz="3600" b="1" dirty="0" smtClean="0"/>
              <a:t/>
            </a:r>
            <a:br>
              <a:rPr lang="sv-SE" sz="3600" b="1" dirty="0" smtClean="0"/>
            </a:br>
            <a:r>
              <a:rPr lang="sv-SE" sz="3600" b="1" dirty="0"/>
              <a:t/>
            </a:r>
            <a:br>
              <a:rPr lang="sv-SE" sz="3600" b="1" dirty="0"/>
            </a:br>
            <a:r>
              <a:rPr lang="sv-SE" sz="3600" b="1" dirty="0" smtClean="0"/>
              <a:t/>
            </a:r>
            <a:br>
              <a:rPr lang="sv-SE" sz="3600" b="1" dirty="0" smtClean="0"/>
            </a:br>
            <a:r>
              <a:rPr lang="sv-SE" sz="3600" b="1" dirty="0"/>
              <a:t/>
            </a:r>
            <a:br>
              <a:rPr lang="sv-SE" sz="3600" b="1" dirty="0"/>
            </a:br>
            <a:r>
              <a:rPr lang="sv-SE" sz="3600" b="1" dirty="0" smtClean="0"/>
              <a:t/>
            </a:r>
            <a:br>
              <a:rPr lang="sv-SE" sz="3600" b="1" dirty="0" smtClean="0"/>
            </a:br>
            <a:r>
              <a:rPr lang="sv-SE" sz="3600" b="1" dirty="0" smtClean="0"/>
              <a:t/>
            </a:r>
            <a:br>
              <a:rPr lang="sv-SE" sz="3600" b="1" dirty="0" smtClean="0"/>
            </a:br>
            <a:r>
              <a:rPr lang="sv-SE" sz="3600" b="1" dirty="0"/>
              <a:t/>
            </a:r>
            <a:br>
              <a:rPr lang="sv-SE" sz="3600" b="1" dirty="0"/>
            </a:br>
            <a:r>
              <a:rPr lang="sv-SE" sz="3600" b="1" dirty="0" smtClean="0"/>
              <a:t/>
            </a:r>
            <a:br>
              <a:rPr lang="sv-SE" sz="3600" b="1" dirty="0" smtClean="0"/>
            </a:br>
            <a:r>
              <a:rPr lang="sv-SE" sz="3600" b="1" dirty="0"/>
              <a:t/>
            </a:r>
            <a:br>
              <a:rPr lang="sv-SE" sz="3600" b="1" dirty="0"/>
            </a:br>
            <a:r>
              <a:rPr lang="sv-SE" sz="3200" b="1" dirty="0" smtClean="0">
                <a:latin typeface="Times New Roman" panose="02020603050405020304" pitchFamily="18" charset="0"/>
                <a:cs typeface="Times New Roman" panose="02020603050405020304" pitchFamily="18" charset="0"/>
              </a:rPr>
              <a:t>Men har inte Sverige världsrekord i ensamboende och ensamhet?</a:t>
            </a:r>
            <a:br>
              <a:rPr lang="sv-SE" sz="3200" b="1" dirty="0" smtClean="0">
                <a:latin typeface="Times New Roman" panose="02020603050405020304" pitchFamily="18" charset="0"/>
                <a:cs typeface="Times New Roman" panose="02020603050405020304" pitchFamily="18" charset="0"/>
              </a:rPr>
            </a:br>
            <a:r>
              <a:rPr lang="sv-SE" sz="3200" b="1" dirty="0" smtClean="0">
                <a:latin typeface="Times New Roman" panose="02020603050405020304" pitchFamily="18" charset="0"/>
                <a:cs typeface="Times New Roman" panose="02020603050405020304" pitchFamily="18" charset="0"/>
              </a:rPr>
              <a:t>Ensamboendet minskar – det är högre i </a:t>
            </a:r>
            <a:r>
              <a:rPr lang="sv-SE" sz="3200" b="1" dirty="0">
                <a:latin typeface="Times New Roman" panose="02020603050405020304" pitchFamily="18" charset="0"/>
                <a:cs typeface="Times New Roman" panose="02020603050405020304" pitchFamily="18" charset="0"/>
              </a:rPr>
              <a:t>Danmark </a:t>
            </a:r>
            <a:r>
              <a:rPr lang="sv-SE" sz="3200" b="1" dirty="0" smtClean="0">
                <a:latin typeface="Times New Roman" panose="02020603050405020304" pitchFamily="18" charset="0"/>
                <a:cs typeface="Times New Roman" panose="02020603050405020304" pitchFamily="18" charset="0"/>
              </a:rPr>
              <a:t>- men ökar i många länder, t.ex. i Spanien, där många äldre bor med barn och fler känner sig ensamma än i Sverige.  </a:t>
            </a:r>
            <a:br>
              <a:rPr lang="sv-SE" sz="3200" b="1" dirty="0" smtClean="0">
                <a:latin typeface="Times New Roman" panose="02020603050405020304" pitchFamily="18" charset="0"/>
                <a:cs typeface="Times New Roman" panose="02020603050405020304" pitchFamily="18" charset="0"/>
              </a:rPr>
            </a:br>
            <a:r>
              <a:rPr lang="sv-SE" sz="3200" b="1" dirty="0" smtClean="0">
                <a:latin typeface="Times New Roman" panose="02020603050405020304" pitchFamily="18" charset="0"/>
                <a:cs typeface="Times New Roman" panose="02020603050405020304" pitchFamily="18" charset="0"/>
              </a:rPr>
              <a:t>Upplevd ensamhet är lägre och ökar inte i Sverige (Andersson &amp; Sundström, </a:t>
            </a:r>
            <a:r>
              <a:rPr lang="sv-SE" sz="3200" b="1" i="1" dirty="0" smtClean="0">
                <a:latin typeface="Times New Roman" panose="02020603050405020304" pitchFamily="18" charset="0"/>
                <a:cs typeface="Times New Roman" panose="02020603050405020304" pitchFamily="18" charset="0"/>
              </a:rPr>
              <a:t>Äldre i Centrum </a:t>
            </a:r>
            <a:r>
              <a:rPr lang="sv-SE" sz="3200" b="1" dirty="0" smtClean="0">
                <a:latin typeface="Times New Roman" panose="02020603050405020304" pitchFamily="18" charset="0"/>
                <a:cs typeface="Times New Roman" panose="02020603050405020304" pitchFamily="18" charset="0"/>
              </a:rPr>
              <a:t>4/2019).</a:t>
            </a:r>
            <a:br>
              <a:rPr lang="sv-SE" sz="3200" b="1" dirty="0" smtClean="0">
                <a:latin typeface="Times New Roman" panose="02020603050405020304" pitchFamily="18" charset="0"/>
                <a:cs typeface="Times New Roman" panose="02020603050405020304" pitchFamily="18" charset="0"/>
              </a:rPr>
            </a:br>
            <a:r>
              <a:rPr lang="sv-SE" sz="3200" b="1" dirty="0" smtClean="0">
                <a:solidFill>
                  <a:prstClr val="black"/>
                </a:solidFill>
                <a:latin typeface="Times New Roman" panose="02020603050405020304" pitchFamily="18" charset="0"/>
                <a:ea typeface="+mn-ea"/>
                <a:cs typeface="Times New Roman" panose="02020603050405020304" pitchFamily="18" charset="0"/>
              </a:rPr>
              <a:t>”</a:t>
            </a:r>
            <a:r>
              <a:rPr lang="sv-SE" sz="3200" b="1" dirty="0">
                <a:solidFill>
                  <a:prstClr val="black"/>
                </a:solidFill>
                <a:latin typeface="Times New Roman" panose="02020603050405020304" pitchFamily="18" charset="0"/>
                <a:ea typeface="+mn-ea"/>
                <a:cs typeface="Times New Roman" panose="02020603050405020304" pitchFamily="18" charset="0"/>
              </a:rPr>
              <a:t>Traditionella familjeformer ersätts av andra”? Låt oss se…</a:t>
            </a:r>
            <a:br>
              <a:rPr lang="sv-SE" sz="3200" b="1" dirty="0">
                <a:solidFill>
                  <a:prstClr val="black"/>
                </a:solidFill>
                <a:latin typeface="Times New Roman" panose="02020603050405020304" pitchFamily="18" charset="0"/>
                <a:ea typeface="+mn-ea"/>
                <a:cs typeface="Times New Roman" panose="02020603050405020304" pitchFamily="18" charset="0"/>
              </a:rPr>
            </a:br>
            <a:r>
              <a:rPr lang="sv-SE" sz="3200" b="1" dirty="0">
                <a:solidFill>
                  <a:prstClr val="black"/>
                </a:solidFill>
                <a:latin typeface="Times New Roman" panose="02020603050405020304" pitchFamily="18" charset="0"/>
                <a:ea typeface="+mn-ea"/>
                <a:cs typeface="Times New Roman" panose="02020603050405020304" pitchFamily="18" charset="0"/>
              </a:rPr>
              <a:t>Vår bild av det </a:t>
            </a:r>
            <a:r>
              <a:rPr lang="sv-SE" sz="3200" b="1" dirty="0" smtClean="0">
                <a:solidFill>
                  <a:prstClr val="black"/>
                </a:solidFill>
                <a:latin typeface="Times New Roman" panose="02020603050405020304" pitchFamily="18" charset="0"/>
                <a:ea typeface="+mn-ea"/>
                <a:cs typeface="Times New Roman" panose="02020603050405020304" pitchFamily="18" charset="0"/>
              </a:rPr>
              <a:t>förflutna: ”Släktgårdar”? </a:t>
            </a:r>
            <a:br>
              <a:rPr lang="sv-SE" sz="3200" b="1" dirty="0" smtClean="0">
                <a:solidFill>
                  <a:prstClr val="black"/>
                </a:solidFill>
                <a:latin typeface="Times New Roman" panose="02020603050405020304" pitchFamily="18" charset="0"/>
                <a:ea typeface="+mn-ea"/>
                <a:cs typeface="Times New Roman" panose="02020603050405020304" pitchFamily="18" charset="0"/>
              </a:rPr>
            </a:br>
            <a:r>
              <a:rPr lang="sv-SE" sz="3200" b="1" dirty="0" smtClean="0">
                <a:solidFill>
                  <a:prstClr val="black"/>
                </a:solidFill>
                <a:latin typeface="Times New Roman" panose="02020603050405020304" pitchFamily="18" charset="0"/>
                <a:ea typeface="+mn-ea"/>
                <a:cs typeface="Times New Roman" panose="02020603050405020304" pitchFamily="18" charset="0"/>
              </a:rPr>
              <a:t>Geografisk rörlighet, förr och nu?</a:t>
            </a:r>
            <a:br>
              <a:rPr lang="sv-SE" sz="3200" b="1" dirty="0" smtClean="0">
                <a:solidFill>
                  <a:prstClr val="black"/>
                </a:solidFill>
                <a:latin typeface="Times New Roman" panose="02020603050405020304" pitchFamily="18" charset="0"/>
                <a:ea typeface="+mn-ea"/>
                <a:cs typeface="Times New Roman" panose="02020603050405020304" pitchFamily="18" charset="0"/>
              </a:rPr>
            </a:br>
            <a:r>
              <a:rPr lang="sv-SE" sz="3200" b="1" dirty="0" smtClean="0">
                <a:solidFill>
                  <a:prstClr val="black"/>
                </a:solidFill>
                <a:latin typeface="Times New Roman" panose="02020603050405020304" pitchFamily="18" charset="0"/>
                <a:ea typeface="+mn-ea"/>
                <a:cs typeface="Times New Roman" panose="02020603050405020304" pitchFamily="18" charset="0"/>
              </a:rPr>
              <a:t>Fakta</a:t>
            </a:r>
            <a:r>
              <a:rPr lang="sv-SE" sz="3200" b="1" dirty="0">
                <a:solidFill>
                  <a:prstClr val="black"/>
                </a:solidFill>
                <a:latin typeface="Times New Roman" panose="02020603050405020304" pitchFamily="18" charset="0"/>
                <a:ea typeface="+mn-ea"/>
                <a:cs typeface="Times New Roman" panose="02020603050405020304" pitchFamily="18" charset="0"/>
              </a:rPr>
              <a:t>, så långt det går</a:t>
            </a:r>
            <a:r>
              <a:rPr lang="sv-SE" sz="3200" b="1" dirty="0" smtClean="0">
                <a:solidFill>
                  <a:prstClr val="black"/>
                </a:solidFill>
                <a:latin typeface="Times New Roman" panose="02020603050405020304" pitchFamily="18" charset="0"/>
                <a:ea typeface="+mn-ea"/>
                <a:cs typeface="Times New Roman" panose="02020603050405020304" pitchFamily="18" charset="0"/>
              </a:rPr>
              <a:t>.</a:t>
            </a:r>
            <a:br>
              <a:rPr lang="sv-SE" sz="3200" b="1" dirty="0" smtClean="0">
                <a:solidFill>
                  <a:prstClr val="black"/>
                </a:solidFill>
                <a:latin typeface="Times New Roman" panose="02020603050405020304" pitchFamily="18" charset="0"/>
                <a:ea typeface="+mn-ea"/>
                <a:cs typeface="Times New Roman" panose="02020603050405020304" pitchFamily="18" charset="0"/>
              </a:rPr>
            </a:br>
            <a:endParaRPr lang="sv-SE" sz="3200" b="1" dirty="0">
              <a:solidFill>
                <a:prstClr val="black"/>
              </a:solidFill>
              <a:latin typeface="Times New Roman" panose="02020603050405020304" pitchFamily="18" charset="0"/>
              <a:ea typeface="+mn-ea"/>
              <a:cs typeface="Times New Roman" panose="02020603050405020304" pitchFamily="18" charset="0"/>
            </a:endParaRPr>
          </a:p>
        </p:txBody>
      </p:sp>
      <p:sp>
        <p:nvSpPr>
          <p:cNvPr id="3" name="Underrubrik 2"/>
          <p:cNvSpPr>
            <a:spLocks noGrp="1"/>
          </p:cNvSpPr>
          <p:nvPr>
            <p:ph type="subTitle" idx="1"/>
          </p:nvPr>
        </p:nvSpPr>
        <p:spPr>
          <a:xfrm>
            <a:off x="1524000" y="1149178"/>
            <a:ext cx="9144000" cy="4108622"/>
          </a:xfrm>
        </p:spPr>
        <p:txBody>
          <a:bodyPr/>
          <a:lstStyle/>
          <a:p>
            <a:endParaRPr lang="sv-SE" dirty="0" smtClean="0"/>
          </a:p>
          <a:p>
            <a:endParaRPr lang="sv-SE" dirty="0"/>
          </a:p>
        </p:txBody>
      </p:sp>
    </p:spTree>
    <p:extLst>
      <p:ext uri="{BB962C8B-B14F-4D97-AF65-F5344CB8AC3E}">
        <p14:creationId xmlns:p14="http://schemas.microsoft.com/office/powerpoint/2010/main" val="38136203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667000" y="-1241534"/>
            <a:ext cx="6857999" cy="9341068"/>
          </a:xfrm>
          <a:prstGeom prst="rect">
            <a:avLst/>
          </a:prstGeom>
        </p:spPr>
      </p:pic>
    </p:spTree>
    <p:extLst>
      <p:ext uri="{BB962C8B-B14F-4D97-AF65-F5344CB8AC3E}">
        <p14:creationId xmlns:p14="http://schemas.microsoft.com/office/powerpoint/2010/main" val="32521351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8850230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7558316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177" y="345688"/>
            <a:ext cx="11151218" cy="6177775"/>
          </a:xfrm>
          <a:prstGeom prst="rect">
            <a:avLst/>
          </a:prstGeom>
        </p:spPr>
      </p:pic>
    </p:spTree>
    <p:extLst>
      <p:ext uri="{BB962C8B-B14F-4D97-AF65-F5344CB8AC3E}">
        <p14:creationId xmlns:p14="http://schemas.microsoft.com/office/powerpoint/2010/main" val="35550361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3784488"/>
          </a:xfrm>
        </p:spPr>
        <p:txBody>
          <a:bodyPr>
            <a:normAutofit fontScale="90000"/>
          </a:bodyPr>
          <a:lstStyle/>
          <a:p>
            <a:r>
              <a:rPr lang="sv-SE" sz="3600" b="1" dirty="0" smtClean="0">
                <a:latin typeface="Times New Roman" panose="02020603050405020304" pitchFamily="18" charset="0"/>
                <a:cs typeface="Times New Roman" panose="02020603050405020304" pitchFamily="18" charset="0"/>
              </a:rPr>
              <a:t/>
            </a:r>
            <a:br>
              <a:rPr lang="sv-SE" sz="3600" b="1" dirty="0" smtClean="0">
                <a:latin typeface="Times New Roman" panose="02020603050405020304" pitchFamily="18" charset="0"/>
                <a:cs typeface="Times New Roman" panose="02020603050405020304" pitchFamily="18" charset="0"/>
              </a:rPr>
            </a:br>
            <a:r>
              <a:rPr lang="sv-SE" sz="3600" b="1" dirty="0" smtClean="0">
                <a:latin typeface="Times New Roman" panose="02020603050405020304" pitchFamily="18" charset="0"/>
                <a:cs typeface="Times New Roman" panose="02020603050405020304" pitchFamily="18" charset="0"/>
              </a:rPr>
              <a:t>Varför ser familjer och hushåll ut så här och varför dessa variationer mellan olika länder och världsdelar? En ny förklaring är kyrkans inflytande, med förbud mot kusinäktenskap m.m. Det löste upp släktband, men skapade också oberoende, individualism, företagsamhet, rörlighet och tillit till främlingar, som sammantaget underlättade ekonomisk utveckling i dessa länder.</a:t>
            </a:r>
            <a:br>
              <a:rPr lang="sv-SE" sz="3600" b="1" dirty="0" smtClean="0">
                <a:latin typeface="Times New Roman" panose="02020603050405020304" pitchFamily="18" charset="0"/>
                <a:cs typeface="Times New Roman" panose="02020603050405020304" pitchFamily="18" charset="0"/>
              </a:rPr>
            </a:br>
            <a:r>
              <a:rPr lang="sv-SE" sz="3600" dirty="0" smtClean="0">
                <a:latin typeface="Times New Roman" panose="02020603050405020304" pitchFamily="18" charset="0"/>
                <a:cs typeface="Times New Roman" panose="02020603050405020304" pitchFamily="18" charset="0"/>
              </a:rPr>
              <a:t>(</a:t>
            </a:r>
            <a:r>
              <a:rPr lang="sv-SE" sz="3100" dirty="0" smtClean="0">
                <a:latin typeface="Times New Roman" panose="02020603050405020304" pitchFamily="18" charset="0"/>
                <a:cs typeface="Times New Roman" panose="02020603050405020304" pitchFamily="18" charset="0"/>
              </a:rPr>
              <a:t>Ref. till Jonathan Schulz m.fl. i </a:t>
            </a:r>
            <a:r>
              <a:rPr lang="sv-SE" sz="3100" i="1" dirty="0" smtClean="0">
                <a:latin typeface="Times New Roman" panose="02020603050405020304" pitchFamily="18" charset="0"/>
                <a:cs typeface="Times New Roman" panose="02020603050405020304" pitchFamily="18" charset="0"/>
              </a:rPr>
              <a:t>The Economist </a:t>
            </a:r>
            <a:r>
              <a:rPr lang="sv-SE" sz="3100" dirty="0" smtClean="0">
                <a:latin typeface="Times New Roman" panose="02020603050405020304" pitchFamily="18" charset="0"/>
                <a:cs typeface="Times New Roman" panose="02020603050405020304" pitchFamily="18" charset="0"/>
              </a:rPr>
              <a:t>23/11 ’19) </a:t>
            </a:r>
            <a:endParaRPr lang="sv-SE" sz="3100" dirty="0">
              <a:latin typeface="Times New Roman" panose="02020603050405020304" pitchFamily="18" charset="0"/>
              <a:cs typeface="Times New Roman" panose="02020603050405020304" pitchFamily="18" charset="0"/>
            </a:endParaRPr>
          </a:p>
        </p:txBody>
      </p:sp>
      <p:sp>
        <p:nvSpPr>
          <p:cNvPr id="3" name="Underrubrik 2"/>
          <p:cNvSpPr>
            <a:spLocks noGrp="1"/>
          </p:cNvSpPr>
          <p:nvPr>
            <p:ph type="subTitle" idx="1"/>
          </p:nvPr>
        </p:nvSpPr>
        <p:spPr>
          <a:xfrm flipV="1">
            <a:off x="1524000" y="5257799"/>
            <a:ext cx="9144000" cy="653603"/>
          </a:xfrm>
        </p:spPr>
        <p:txBody>
          <a:bodyPr/>
          <a:lstStyle/>
          <a:p>
            <a:endParaRPr lang="sv-SE" dirty="0"/>
          </a:p>
        </p:txBody>
      </p:sp>
    </p:spTree>
    <p:extLst>
      <p:ext uri="{BB962C8B-B14F-4D97-AF65-F5344CB8AC3E}">
        <p14:creationId xmlns:p14="http://schemas.microsoft.com/office/powerpoint/2010/main" val="19496442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74024" y="0"/>
            <a:ext cx="6843952" cy="6858000"/>
          </a:xfrm>
          <a:prstGeom prst="rect">
            <a:avLst/>
          </a:prstGeom>
        </p:spPr>
      </p:pic>
    </p:spTree>
    <p:extLst>
      <p:ext uri="{BB962C8B-B14F-4D97-AF65-F5344CB8AC3E}">
        <p14:creationId xmlns:p14="http://schemas.microsoft.com/office/powerpoint/2010/main" val="17357460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normAutofit/>
          </a:bodyPr>
          <a:lstStyle/>
          <a:p>
            <a:pPr algn="l"/>
            <a:r>
              <a:rPr lang="sv-SE" sz="5400" b="1" dirty="0" smtClean="0">
                <a:latin typeface="Times New Roman" panose="02020603050405020304" pitchFamily="18" charset="0"/>
                <a:cs typeface="Times New Roman" panose="02020603050405020304" pitchFamily="18" charset="0"/>
              </a:rPr>
              <a:t>Mindre traditionella…</a:t>
            </a:r>
            <a:endParaRPr lang="sv-SE" sz="5400" b="1" dirty="0">
              <a:latin typeface="Times New Roman" panose="02020603050405020304" pitchFamily="18" charset="0"/>
              <a:cs typeface="Times New Roman" panose="02020603050405020304" pitchFamily="18" charset="0"/>
            </a:endParaRPr>
          </a:p>
        </p:txBody>
      </p:sp>
      <p:sp>
        <p:nvSpPr>
          <p:cNvPr id="3" name="Underrubrik 2"/>
          <p:cNvSpPr>
            <a:spLocks noGrp="1"/>
          </p:cNvSpPr>
          <p:nvPr>
            <p:ph type="subTitle" idx="1"/>
          </p:nvPr>
        </p:nvSpPr>
        <p:spPr/>
        <p:txBody>
          <a:bodyPr/>
          <a:lstStyle/>
          <a:p>
            <a:endParaRPr lang="sv-SE" dirty="0"/>
          </a:p>
        </p:txBody>
      </p:sp>
    </p:spTree>
    <p:extLst>
      <p:ext uri="{BB962C8B-B14F-4D97-AF65-F5344CB8AC3E}">
        <p14:creationId xmlns:p14="http://schemas.microsoft.com/office/powerpoint/2010/main" val="7960706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42380160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2217954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733425"/>
            <a:ext cx="7620000" cy="5391150"/>
          </a:xfrm>
          <a:prstGeom prst="rect">
            <a:avLst/>
          </a:prstGeom>
        </p:spPr>
      </p:pic>
    </p:spTree>
    <p:extLst>
      <p:ext uri="{BB962C8B-B14F-4D97-AF65-F5344CB8AC3E}">
        <p14:creationId xmlns:p14="http://schemas.microsoft.com/office/powerpoint/2010/main" val="37558332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1236371" y="787431"/>
            <a:ext cx="8757634" cy="5262979"/>
          </a:xfrm>
          <a:prstGeom prst="rect">
            <a:avLst/>
          </a:prstGeom>
        </p:spPr>
        <p:txBody>
          <a:bodyPr wrap="square">
            <a:spAutoFit/>
          </a:bodyPr>
          <a:lstStyle/>
          <a:p>
            <a:r>
              <a:rPr lang="sv-SE" sz="2800" b="1" dirty="0" smtClean="0">
                <a:latin typeface="Times New Roman" panose="02020603050405020304" pitchFamily="18" charset="0"/>
                <a:cs typeface="Times New Roman" panose="02020603050405020304" pitchFamily="18" charset="0"/>
              </a:rPr>
              <a:t>Bordsbön hos borgmästaren </a:t>
            </a:r>
            <a:r>
              <a:rPr lang="sv-SE" sz="2800" b="1" dirty="0">
                <a:latin typeface="Times New Roman" panose="02020603050405020304" pitchFamily="18" charset="0"/>
                <a:cs typeface="Times New Roman" panose="02020603050405020304" pitchFamily="18" charset="0"/>
              </a:rPr>
              <a:t>i Zürich </a:t>
            </a:r>
            <a:r>
              <a:rPr lang="sv-SE" sz="2800" b="1" dirty="0" smtClean="0">
                <a:latin typeface="Times New Roman" panose="02020603050405020304" pitchFamily="18" charset="0"/>
                <a:cs typeface="Times New Roman" panose="02020603050405020304" pitchFamily="18" charset="0"/>
              </a:rPr>
              <a:t>tillika </a:t>
            </a:r>
            <a:r>
              <a:rPr lang="sv-SE" sz="2800" b="1" dirty="0">
                <a:latin typeface="Times New Roman" panose="02020603050405020304" pitchFamily="18" charset="0"/>
                <a:cs typeface="Times New Roman" panose="02020603050405020304" pitchFamily="18" charset="0"/>
              </a:rPr>
              <a:t>landsfogden i </a:t>
            </a:r>
            <a:r>
              <a:rPr lang="sv-SE" sz="2800" b="1" dirty="0" err="1" smtClean="0">
                <a:latin typeface="Times New Roman" panose="02020603050405020304" pitchFamily="18" charset="0"/>
                <a:cs typeface="Times New Roman" panose="02020603050405020304" pitchFamily="18" charset="0"/>
              </a:rPr>
              <a:t>Greifensee</a:t>
            </a:r>
            <a:r>
              <a:rPr lang="sv-SE" sz="2800" b="1" dirty="0" smtClean="0">
                <a:latin typeface="Times New Roman" panose="02020603050405020304" pitchFamily="18" charset="0"/>
                <a:cs typeface="Times New Roman" panose="02020603050405020304" pitchFamily="18" charset="0"/>
              </a:rPr>
              <a:t>, </a:t>
            </a:r>
            <a:r>
              <a:rPr lang="sv-SE" sz="2800" b="1" dirty="0">
                <a:latin typeface="Times New Roman" panose="02020603050405020304" pitchFamily="18" charset="0"/>
                <a:cs typeface="Times New Roman" panose="02020603050405020304" pitchFamily="18" charset="0"/>
              </a:rPr>
              <a:t>H.C. </a:t>
            </a:r>
            <a:r>
              <a:rPr lang="sv-SE" sz="2800" b="1" dirty="0" err="1" smtClean="0">
                <a:latin typeface="Times New Roman" panose="02020603050405020304" pitchFamily="18" charset="0"/>
                <a:cs typeface="Times New Roman" panose="02020603050405020304" pitchFamily="18" charset="0"/>
              </a:rPr>
              <a:t>Bodmer</a:t>
            </a:r>
            <a:r>
              <a:rPr lang="sv-SE" sz="2800" b="1" dirty="0" smtClean="0">
                <a:latin typeface="Times New Roman" panose="02020603050405020304" pitchFamily="18" charset="0"/>
                <a:cs typeface="Times New Roman" panose="02020603050405020304" pitchFamily="18" charset="0"/>
              </a:rPr>
              <a:t>, med </a:t>
            </a:r>
            <a:r>
              <a:rPr lang="sv-SE" sz="2800" b="1" dirty="0">
                <a:latin typeface="Times New Roman" panose="02020603050405020304" pitchFamily="18" charset="0"/>
                <a:cs typeface="Times New Roman" panose="02020603050405020304" pitchFamily="18" charset="0"/>
              </a:rPr>
              <a:t>sin andra fru Anna </a:t>
            </a:r>
            <a:r>
              <a:rPr lang="sv-SE" sz="2800" b="1" dirty="0" err="1">
                <a:latin typeface="Times New Roman" panose="02020603050405020304" pitchFamily="18" charset="0"/>
                <a:cs typeface="Times New Roman" panose="02020603050405020304" pitchFamily="18" charset="0"/>
              </a:rPr>
              <a:t>Gossweiler</a:t>
            </a:r>
            <a:r>
              <a:rPr lang="sv-SE" sz="2800" b="1" dirty="0">
                <a:latin typeface="Times New Roman" panose="02020603050405020304" pitchFamily="18" charset="0"/>
                <a:cs typeface="Times New Roman" panose="02020603050405020304" pitchFamily="18" charset="0"/>
              </a:rPr>
              <a:t> </a:t>
            </a:r>
            <a:r>
              <a:rPr lang="sv-SE" sz="2800" b="1" dirty="0" smtClean="0">
                <a:latin typeface="Times New Roman" panose="02020603050405020304" pitchFamily="18" charset="0"/>
                <a:cs typeface="Times New Roman" panose="02020603050405020304" pitchFamily="18" charset="0"/>
              </a:rPr>
              <a:t>(omgift änka) och </a:t>
            </a:r>
            <a:r>
              <a:rPr lang="sv-SE" sz="2800" b="1" dirty="0">
                <a:latin typeface="Times New Roman" panose="02020603050405020304" pitchFamily="18" charset="0"/>
                <a:cs typeface="Times New Roman" panose="02020603050405020304" pitchFamily="18" charset="0"/>
              </a:rPr>
              <a:t>deras </a:t>
            </a:r>
            <a:r>
              <a:rPr lang="sv-SE" sz="2800" b="1" dirty="0" smtClean="0">
                <a:latin typeface="Times New Roman" panose="02020603050405020304" pitchFamily="18" charset="0"/>
                <a:cs typeface="Times New Roman" panose="02020603050405020304" pitchFamily="18" charset="0"/>
              </a:rPr>
              <a:t>sammanlagt 15  </a:t>
            </a:r>
            <a:r>
              <a:rPr lang="sv-SE" sz="2800" b="1" dirty="0">
                <a:latin typeface="Times New Roman" panose="02020603050405020304" pitchFamily="18" charset="0"/>
                <a:cs typeface="Times New Roman" panose="02020603050405020304" pitchFamily="18" charset="0"/>
              </a:rPr>
              <a:t>barn </a:t>
            </a:r>
            <a:r>
              <a:rPr lang="sv-SE" sz="2800" b="1" dirty="0" smtClean="0">
                <a:latin typeface="Times New Roman" panose="02020603050405020304" pitchFamily="18" charset="0"/>
                <a:cs typeface="Times New Roman" panose="02020603050405020304" pitchFamily="18" charset="0"/>
              </a:rPr>
              <a:t>(1643</a:t>
            </a:r>
            <a:r>
              <a:rPr lang="sv-SE" sz="2800" b="1" dirty="0">
                <a:latin typeface="Times New Roman" panose="02020603050405020304" pitchFamily="18" charset="0"/>
                <a:cs typeface="Times New Roman" panose="02020603050405020304" pitchFamily="18" charset="0"/>
              </a:rPr>
              <a:t>, </a:t>
            </a:r>
            <a:r>
              <a:rPr lang="sv-SE" sz="2800" b="1" dirty="0" err="1">
                <a:latin typeface="Times New Roman" panose="02020603050405020304" pitchFamily="18" charset="0"/>
                <a:cs typeface="Times New Roman" panose="02020603050405020304" pitchFamily="18" charset="0"/>
              </a:rPr>
              <a:t>attr</a:t>
            </a:r>
            <a:r>
              <a:rPr lang="sv-SE" sz="2800" b="1" dirty="0">
                <a:latin typeface="Times New Roman" panose="02020603050405020304" pitchFamily="18" charset="0"/>
                <a:cs typeface="Times New Roman" panose="02020603050405020304" pitchFamily="18" charset="0"/>
              </a:rPr>
              <a:t>. Johann Jacob </a:t>
            </a:r>
            <a:r>
              <a:rPr lang="sv-SE" sz="2800" b="1" dirty="0" err="1">
                <a:latin typeface="Times New Roman" panose="02020603050405020304" pitchFamily="18" charset="0"/>
                <a:cs typeface="Times New Roman" panose="02020603050405020304" pitchFamily="18" charset="0"/>
              </a:rPr>
              <a:t>Sulzer</a:t>
            </a:r>
            <a:r>
              <a:rPr lang="sv-SE" sz="2800" b="1" dirty="0">
                <a:latin typeface="Times New Roman" panose="02020603050405020304" pitchFamily="18" charset="0"/>
                <a:cs typeface="Times New Roman" panose="02020603050405020304" pitchFamily="18" charset="0"/>
              </a:rPr>
              <a:t>, Zürichs Konstmuseum). </a:t>
            </a:r>
            <a:endParaRPr lang="sv-SE" sz="2800" b="1" dirty="0" smtClean="0">
              <a:latin typeface="Times New Roman" panose="02020603050405020304" pitchFamily="18" charset="0"/>
              <a:cs typeface="Times New Roman" panose="02020603050405020304" pitchFamily="18" charset="0"/>
            </a:endParaRPr>
          </a:p>
          <a:p>
            <a:endParaRPr lang="sv-SE" sz="2800" b="1" dirty="0" smtClean="0">
              <a:latin typeface="Times New Roman" panose="02020603050405020304" pitchFamily="18" charset="0"/>
              <a:cs typeface="Times New Roman" panose="02020603050405020304" pitchFamily="18" charset="0"/>
            </a:endParaRPr>
          </a:p>
          <a:p>
            <a:r>
              <a:rPr lang="sv-SE" sz="2800" b="1" dirty="0" smtClean="0">
                <a:latin typeface="Times New Roman" panose="02020603050405020304" pitchFamily="18" charset="0"/>
                <a:cs typeface="Times New Roman" panose="02020603050405020304" pitchFamily="18" charset="0"/>
              </a:rPr>
              <a:t>Den </a:t>
            </a:r>
            <a:r>
              <a:rPr lang="sv-SE" sz="2800" b="1" dirty="0">
                <a:latin typeface="Times New Roman" panose="02020603050405020304" pitchFamily="18" charset="0"/>
                <a:cs typeface="Times New Roman" panose="02020603050405020304" pitchFamily="18" charset="0"/>
              </a:rPr>
              <a:t>kände kyrkoherde </a:t>
            </a:r>
            <a:r>
              <a:rPr lang="sv-SE" sz="2800" b="1" dirty="0" smtClean="0">
                <a:latin typeface="Times New Roman" panose="02020603050405020304" pitchFamily="18" charset="0"/>
                <a:cs typeface="Times New Roman" panose="02020603050405020304" pitchFamily="18" charset="0"/>
              </a:rPr>
              <a:t>Gustaf </a:t>
            </a:r>
            <a:r>
              <a:rPr lang="sv-SE" sz="2800" b="1" smtClean="0">
                <a:latin typeface="Times New Roman" panose="02020603050405020304" pitchFamily="18" charset="0"/>
                <a:cs typeface="Times New Roman" panose="02020603050405020304" pitchFamily="18" charset="0"/>
              </a:rPr>
              <a:t>Hjortberg med </a:t>
            </a:r>
            <a:r>
              <a:rPr lang="sv-SE" sz="2800" b="1" dirty="0" smtClean="0">
                <a:latin typeface="Times New Roman" panose="02020603050405020304" pitchFamily="18" charset="0"/>
                <a:cs typeface="Times New Roman" panose="02020603050405020304" pitchFamily="18" charset="0"/>
              </a:rPr>
              <a:t>fru Anna Helena, lemur och </a:t>
            </a:r>
            <a:r>
              <a:rPr lang="sv-SE" sz="2800" b="1" dirty="0">
                <a:latin typeface="Times New Roman" panose="02020603050405020304" pitchFamily="18" charset="0"/>
                <a:cs typeface="Times New Roman" panose="02020603050405020304" pitchFamily="18" charset="0"/>
              </a:rPr>
              <a:t>15 barn, åtta överlevde barndomen (c. </a:t>
            </a:r>
            <a:r>
              <a:rPr lang="sv-SE" sz="2800" b="1" dirty="0" smtClean="0">
                <a:latin typeface="Times New Roman" panose="02020603050405020304" pitchFamily="18" charset="0"/>
                <a:cs typeface="Times New Roman" panose="02020603050405020304" pitchFamily="18" charset="0"/>
              </a:rPr>
              <a:t>1772 Joseph </a:t>
            </a:r>
            <a:r>
              <a:rPr lang="sv-SE" sz="2800" b="1" dirty="0" err="1" smtClean="0">
                <a:latin typeface="Times New Roman" panose="02020603050405020304" pitchFamily="18" charset="0"/>
                <a:cs typeface="Times New Roman" panose="02020603050405020304" pitchFamily="18" charset="0"/>
              </a:rPr>
              <a:t>Dürchs</a:t>
            </a:r>
            <a:r>
              <a:rPr lang="sv-SE" sz="2800" b="1" dirty="0" smtClean="0">
                <a:latin typeface="Times New Roman" panose="02020603050405020304" pitchFamily="18" charset="0"/>
                <a:cs typeface="Times New Roman" panose="02020603050405020304" pitchFamily="18" charset="0"/>
              </a:rPr>
              <a:t>, i Släps kyrka).</a:t>
            </a:r>
          </a:p>
          <a:p>
            <a:endParaRPr lang="sv-SE" sz="2800" b="1" dirty="0" smtClean="0">
              <a:latin typeface="Times New Roman" panose="02020603050405020304" pitchFamily="18" charset="0"/>
              <a:cs typeface="Times New Roman" panose="02020603050405020304" pitchFamily="18" charset="0"/>
            </a:endParaRPr>
          </a:p>
          <a:p>
            <a:r>
              <a:rPr lang="sv-SE" sz="2800" b="1" dirty="0" smtClean="0">
                <a:latin typeface="Times New Roman" panose="02020603050405020304" pitchFamily="18" charset="0"/>
                <a:cs typeface="Times New Roman" panose="02020603050405020304" pitchFamily="18" charset="0"/>
              </a:rPr>
              <a:t>Exempel från tidningarnas Familjesida, deras mest lästa…</a:t>
            </a:r>
            <a:endParaRPr lang="sv-SE"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31490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0960679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a:stretch>
            <a:fillRect/>
          </a:stretch>
        </p:blipFill>
        <p:spPr>
          <a:xfrm>
            <a:off x="267629" y="323385"/>
            <a:ext cx="11496908" cy="6367347"/>
          </a:xfrm>
          <a:prstGeom prst="rect">
            <a:avLst/>
          </a:prstGeom>
        </p:spPr>
      </p:pic>
    </p:spTree>
    <p:extLst>
      <p:ext uri="{BB962C8B-B14F-4D97-AF65-F5344CB8AC3E}">
        <p14:creationId xmlns:p14="http://schemas.microsoft.com/office/powerpoint/2010/main" val="41404923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1350" y="0"/>
            <a:ext cx="4629300" cy="6858000"/>
          </a:xfrm>
          <a:prstGeom prst="rect">
            <a:avLst/>
          </a:prstGeom>
        </p:spPr>
      </p:pic>
    </p:spTree>
    <p:extLst>
      <p:ext uri="{BB962C8B-B14F-4D97-AF65-F5344CB8AC3E}">
        <p14:creationId xmlns:p14="http://schemas.microsoft.com/office/powerpoint/2010/main" val="2014299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ctrTitle"/>
          </p:nvPr>
        </p:nvSpPr>
        <p:spPr>
          <a:xfrm>
            <a:off x="1267522" y="977398"/>
            <a:ext cx="9144000" cy="2387600"/>
          </a:xfrm>
        </p:spPr>
        <p:txBody>
          <a:bodyPr>
            <a:normAutofit fontScale="90000"/>
          </a:bodyPr>
          <a:lstStyle/>
          <a:p>
            <a:pPr algn="l"/>
            <a:r>
              <a:rPr lang="sv-SE" sz="4800" b="1" dirty="0" smtClean="0">
                <a:latin typeface="Times New Roman" panose="02020603050405020304" pitchFamily="18" charset="0"/>
                <a:cs typeface="Times New Roman" panose="02020603050405020304" pitchFamily="18" charset="0"/>
              </a:rPr>
              <a:t>Människor lever allt längre, alla generationer. Det </a:t>
            </a:r>
            <a:r>
              <a:rPr lang="sv-SE" sz="4800" b="1" smtClean="0">
                <a:latin typeface="Times New Roman" panose="02020603050405020304" pitchFamily="18" charset="0"/>
                <a:cs typeface="Times New Roman" panose="02020603050405020304" pitchFamily="18" charset="0"/>
              </a:rPr>
              <a:t>får konsekvenser. </a:t>
            </a:r>
            <a:r>
              <a:rPr lang="sv-SE" sz="4800" b="1" dirty="0" smtClean="0">
                <a:latin typeface="Times New Roman" panose="02020603050405020304" pitchFamily="18" charset="0"/>
                <a:cs typeface="Times New Roman" panose="02020603050405020304" pitchFamily="18" charset="0"/>
              </a:rPr>
              <a:t>Mamma, 105, tar tåget för att hälsa på sonen, 80. Båda tycker om salt och fett…</a:t>
            </a:r>
            <a:endParaRPr lang="sv-SE" sz="4800" b="1" dirty="0">
              <a:latin typeface="Times New Roman" panose="02020603050405020304" pitchFamily="18" charset="0"/>
              <a:cs typeface="Times New Roman" panose="02020603050405020304" pitchFamily="18" charset="0"/>
            </a:endParaRPr>
          </a:p>
        </p:txBody>
      </p:sp>
      <p:sp>
        <p:nvSpPr>
          <p:cNvPr id="5" name="Underrubrik 4"/>
          <p:cNvSpPr>
            <a:spLocks noGrp="1"/>
          </p:cNvSpPr>
          <p:nvPr>
            <p:ph type="subTitle" idx="1"/>
          </p:nvPr>
        </p:nvSpPr>
        <p:spPr/>
        <p:txBody>
          <a:bodyPr/>
          <a:lstStyle/>
          <a:p>
            <a:endParaRPr lang="sv-SE" dirty="0"/>
          </a:p>
        </p:txBody>
      </p:sp>
    </p:spTree>
    <p:extLst>
      <p:ext uri="{BB962C8B-B14F-4D97-AF65-F5344CB8AC3E}">
        <p14:creationId xmlns:p14="http://schemas.microsoft.com/office/powerpoint/2010/main" val="28118859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p:nvPr/>
        </p:nvPicPr>
        <p:blipFill>
          <a:blip r:embed="rId2" cstate="print">
            <a:extLst>
              <a:ext uri="{28A0092B-C50C-407E-A947-70E740481C1C}">
                <a14:useLocalDpi xmlns:a14="http://schemas.microsoft.com/office/drawing/2010/main" val="0"/>
              </a:ext>
            </a:extLst>
          </a:blip>
          <a:stretch>
            <a:fillRect/>
          </a:stretch>
        </p:blipFill>
        <p:spPr>
          <a:xfrm rot="16200000">
            <a:off x="3215640" y="-900748"/>
            <a:ext cx="5760720" cy="8659495"/>
          </a:xfrm>
          <a:prstGeom prst="rect">
            <a:avLst/>
          </a:prstGeom>
        </p:spPr>
      </p:pic>
    </p:spTree>
    <p:extLst>
      <p:ext uri="{BB962C8B-B14F-4D97-AF65-F5344CB8AC3E}">
        <p14:creationId xmlns:p14="http://schemas.microsoft.com/office/powerpoint/2010/main" val="23746317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1475678" y="1311934"/>
            <a:ext cx="9144000" cy="2387600"/>
          </a:xfrm>
        </p:spPr>
        <p:txBody>
          <a:bodyPr>
            <a:noAutofit/>
          </a:bodyPr>
          <a:lstStyle/>
          <a:p>
            <a:r>
              <a:rPr lang="sv-SE" sz="4400" b="1" dirty="0" smtClean="0">
                <a:latin typeface="Times New Roman" panose="02020603050405020304" pitchFamily="18" charset="0"/>
                <a:cs typeface="Times New Roman" panose="02020603050405020304" pitchFamily="18" charset="0"/>
              </a:rPr>
              <a:t>Fam. </a:t>
            </a:r>
            <a:r>
              <a:rPr lang="sv-SE" sz="4400" b="1" dirty="0" err="1" smtClean="0">
                <a:latin typeface="Times New Roman" panose="02020603050405020304" pitchFamily="18" charset="0"/>
                <a:cs typeface="Times New Roman" panose="02020603050405020304" pitchFamily="18" charset="0"/>
              </a:rPr>
              <a:t>Radford</a:t>
            </a:r>
            <a:r>
              <a:rPr lang="sv-SE" sz="4400" b="1" dirty="0" smtClean="0">
                <a:latin typeface="Times New Roman" panose="02020603050405020304" pitchFamily="18" charset="0"/>
                <a:cs typeface="Times New Roman" panose="02020603050405020304" pitchFamily="18" charset="0"/>
              </a:rPr>
              <a:t>, 21 barn, det 22a på väg 2019.  </a:t>
            </a:r>
            <a:br>
              <a:rPr lang="sv-SE" sz="4400" b="1" dirty="0" smtClean="0">
                <a:latin typeface="Times New Roman" panose="02020603050405020304" pitchFamily="18" charset="0"/>
                <a:cs typeface="Times New Roman" panose="02020603050405020304" pitchFamily="18" charset="0"/>
              </a:rPr>
            </a:br>
            <a:r>
              <a:rPr lang="sv-SE" sz="4400" b="1" dirty="0" smtClean="0">
                <a:latin typeface="Times New Roman" panose="02020603050405020304" pitchFamily="18" charset="0"/>
                <a:cs typeface="Times New Roman" panose="02020603050405020304" pitchFamily="18" charset="0"/>
              </a:rPr>
              <a:t>Lille Sergio med alla åtta gammelfar/morföräldrarna </a:t>
            </a:r>
            <a:br>
              <a:rPr lang="sv-SE" sz="4400" b="1" dirty="0" smtClean="0">
                <a:latin typeface="Times New Roman" panose="02020603050405020304" pitchFamily="18" charset="0"/>
                <a:cs typeface="Times New Roman" panose="02020603050405020304" pitchFamily="18" charset="0"/>
              </a:rPr>
            </a:br>
            <a:r>
              <a:rPr lang="sv-SE" sz="4400" dirty="0" smtClean="0">
                <a:latin typeface="Times New Roman" panose="02020603050405020304" pitchFamily="18" charset="0"/>
                <a:cs typeface="Times New Roman" panose="02020603050405020304" pitchFamily="18" charset="0"/>
              </a:rPr>
              <a:t>(</a:t>
            </a:r>
            <a:r>
              <a:rPr lang="sv-SE" sz="4400" i="1" dirty="0" smtClean="0">
                <a:latin typeface="Times New Roman" panose="02020603050405020304" pitchFamily="18" charset="0"/>
                <a:cs typeface="Times New Roman" panose="02020603050405020304" pitchFamily="18" charset="0"/>
              </a:rPr>
              <a:t>El </a:t>
            </a:r>
            <a:r>
              <a:rPr lang="sv-SE" sz="4400" i="1" dirty="0" err="1" smtClean="0">
                <a:latin typeface="Times New Roman" panose="02020603050405020304" pitchFamily="18" charset="0"/>
                <a:cs typeface="Times New Roman" panose="02020603050405020304" pitchFamily="18" charset="0"/>
              </a:rPr>
              <a:t>Pais</a:t>
            </a:r>
            <a:r>
              <a:rPr lang="sv-SE" sz="4400" i="1" dirty="0" smtClean="0">
                <a:latin typeface="Times New Roman" panose="02020603050405020304" pitchFamily="18" charset="0"/>
                <a:cs typeface="Times New Roman" panose="02020603050405020304" pitchFamily="18" charset="0"/>
              </a:rPr>
              <a:t> </a:t>
            </a:r>
            <a:r>
              <a:rPr lang="sv-SE" sz="4400" dirty="0" smtClean="0">
                <a:latin typeface="Times New Roman" panose="02020603050405020304" pitchFamily="18" charset="0"/>
                <a:cs typeface="Times New Roman" panose="02020603050405020304" pitchFamily="18" charset="0"/>
              </a:rPr>
              <a:t>7 nov. 2019).</a:t>
            </a:r>
            <a:endParaRPr lang="sv-SE" sz="4400" dirty="0">
              <a:latin typeface="Times New Roman" panose="02020603050405020304" pitchFamily="18" charset="0"/>
              <a:cs typeface="Times New Roman" panose="02020603050405020304" pitchFamily="18" charset="0"/>
            </a:endParaRPr>
          </a:p>
        </p:txBody>
      </p:sp>
      <p:sp>
        <p:nvSpPr>
          <p:cNvPr id="3" name="Underrubrik 2"/>
          <p:cNvSpPr>
            <a:spLocks noGrp="1"/>
          </p:cNvSpPr>
          <p:nvPr>
            <p:ph type="subTitle" idx="1"/>
          </p:nvPr>
        </p:nvSpPr>
        <p:spPr/>
        <p:txBody>
          <a:bodyPr>
            <a:normAutofit/>
          </a:bodyPr>
          <a:lstStyle/>
          <a:p>
            <a:r>
              <a:rPr lang="sv-SE" sz="4400" b="1" dirty="0" smtClean="0">
                <a:latin typeface="Times New Roman" panose="02020603050405020304" pitchFamily="18" charset="0"/>
                <a:cs typeface="Times New Roman" panose="02020603050405020304" pitchFamily="18" charset="0"/>
              </a:rPr>
              <a:t>Sju generationer av familjen </a:t>
            </a:r>
            <a:r>
              <a:rPr lang="sv-SE" sz="4400" b="1" dirty="0" err="1" smtClean="0">
                <a:latin typeface="Times New Roman" panose="02020603050405020304" pitchFamily="18" charset="0"/>
                <a:cs typeface="Times New Roman" panose="02020603050405020304" pitchFamily="18" charset="0"/>
              </a:rPr>
              <a:t>Pagel</a:t>
            </a:r>
            <a:endParaRPr lang="sv-SE" sz="4400" b="1" dirty="0" smtClean="0">
              <a:latin typeface="Times New Roman" panose="02020603050405020304" pitchFamily="18" charset="0"/>
              <a:cs typeface="Times New Roman" panose="02020603050405020304" pitchFamily="18" charset="0"/>
            </a:endParaRPr>
          </a:p>
          <a:p>
            <a:r>
              <a:rPr lang="sv-SE" sz="4400" dirty="0" smtClean="0">
                <a:latin typeface="Times New Roman" panose="02020603050405020304" pitchFamily="18" charset="0"/>
                <a:cs typeface="Times New Roman" panose="02020603050405020304" pitchFamily="18" charset="0"/>
              </a:rPr>
              <a:t>(</a:t>
            </a:r>
            <a:r>
              <a:rPr lang="sv-SE" sz="4400" i="1" dirty="0" smtClean="0">
                <a:latin typeface="Times New Roman" panose="02020603050405020304" pitchFamily="18" charset="0"/>
                <a:cs typeface="Times New Roman" panose="02020603050405020304" pitchFamily="18" charset="0"/>
              </a:rPr>
              <a:t>Life</a:t>
            </a:r>
            <a:r>
              <a:rPr lang="sv-SE" sz="4400" dirty="0" smtClean="0">
                <a:latin typeface="Times New Roman" panose="02020603050405020304" pitchFamily="18" charset="0"/>
                <a:cs typeface="Times New Roman" panose="02020603050405020304" pitchFamily="18" charset="0"/>
              </a:rPr>
              <a:t>, April 1989)</a:t>
            </a:r>
            <a:endParaRPr lang="sv-SE"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80109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a:stretch>
            <a:fillRect/>
          </a:stretch>
        </p:blipFill>
        <p:spPr>
          <a:xfrm>
            <a:off x="1823075" y="0"/>
            <a:ext cx="8545850" cy="6858000"/>
          </a:xfrm>
          <a:prstGeom prst="rect">
            <a:avLst/>
          </a:prstGeom>
        </p:spPr>
      </p:pic>
    </p:spTree>
    <p:extLst>
      <p:ext uri="{BB962C8B-B14F-4D97-AF65-F5344CB8AC3E}">
        <p14:creationId xmlns:p14="http://schemas.microsoft.com/office/powerpoint/2010/main" val="27670869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a:stretch>
            <a:fillRect/>
          </a:stretch>
        </p:blipFill>
        <p:spPr>
          <a:xfrm>
            <a:off x="1016155" y="423746"/>
            <a:ext cx="9912040" cy="5988205"/>
          </a:xfrm>
          <a:prstGeom prst="rect">
            <a:avLst/>
          </a:prstGeom>
        </p:spPr>
      </p:pic>
    </p:spTree>
    <p:extLst>
      <p:ext uri="{BB962C8B-B14F-4D97-AF65-F5344CB8AC3E}">
        <p14:creationId xmlns:p14="http://schemas.microsoft.com/office/powerpoint/2010/main" val="18360108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7117" y="382386"/>
            <a:ext cx="9144000" cy="6858000"/>
          </a:xfrm>
          <a:prstGeom prst="rect">
            <a:avLst/>
          </a:prstGeom>
        </p:spPr>
      </p:pic>
    </p:spTree>
    <p:extLst>
      <p:ext uri="{BB962C8B-B14F-4D97-AF65-F5344CB8AC3E}">
        <p14:creationId xmlns:p14="http://schemas.microsoft.com/office/powerpoint/2010/main" val="37804073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a:stretch>
            <a:fillRect/>
          </a:stretch>
        </p:blipFill>
        <p:spPr>
          <a:xfrm>
            <a:off x="1993036" y="618500"/>
            <a:ext cx="8205927" cy="5620999"/>
          </a:xfrm>
          <a:prstGeom prst="rect">
            <a:avLst/>
          </a:prstGeom>
        </p:spPr>
      </p:pic>
    </p:spTree>
    <p:extLst>
      <p:ext uri="{BB962C8B-B14F-4D97-AF65-F5344CB8AC3E}">
        <p14:creationId xmlns:p14="http://schemas.microsoft.com/office/powerpoint/2010/main" val="4382007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31850" y="1709738"/>
            <a:ext cx="10515600" cy="4278938"/>
          </a:xfrm>
        </p:spPr>
        <p:txBody>
          <a:bodyPr>
            <a:normAutofit fontScale="90000"/>
          </a:bodyPr>
          <a:lstStyle/>
          <a:p>
            <a:r>
              <a:rPr lang="sv-SE" sz="4400" b="1" dirty="0" smtClean="0">
                <a:latin typeface="Times New Roman" panose="02020603050405020304" pitchFamily="18" charset="0"/>
                <a:cs typeface="Times New Roman" panose="02020603050405020304" pitchFamily="18" charset="0"/>
              </a:rPr>
              <a:t>Döden allestädes närvarande i alla samhällsklasser, särskilt för de små barnen och ibland även för modern.</a:t>
            </a:r>
            <a:br>
              <a:rPr lang="sv-SE" sz="4400" b="1" dirty="0" smtClean="0">
                <a:latin typeface="Times New Roman" panose="02020603050405020304" pitchFamily="18" charset="0"/>
                <a:cs typeface="Times New Roman" panose="02020603050405020304" pitchFamily="18" charset="0"/>
              </a:rPr>
            </a:br>
            <a:r>
              <a:rPr lang="sv-SE" sz="4400" b="1" dirty="0" smtClean="0">
                <a:latin typeface="Times New Roman" panose="02020603050405020304" pitchFamily="18" charset="0"/>
                <a:cs typeface="Times New Roman" panose="02020603050405020304" pitchFamily="18" charset="0"/>
              </a:rPr>
              <a:t>Barn förlorade föräldrar, föräldrar förlorade barn…</a:t>
            </a:r>
            <a:br>
              <a:rPr lang="sv-SE" sz="4400" b="1" dirty="0" smtClean="0">
                <a:latin typeface="Times New Roman" panose="02020603050405020304" pitchFamily="18" charset="0"/>
                <a:cs typeface="Times New Roman" panose="02020603050405020304" pitchFamily="18" charset="0"/>
              </a:rPr>
            </a:br>
            <a:r>
              <a:rPr lang="sv-SE" sz="4400" b="1" dirty="0" smtClean="0">
                <a:latin typeface="Times New Roman" panose="02020603050405020304" pitchFamily="18" charset="0"/>
                <a:cs typeface="Times New Roman" panose="02020603050405020304" pitchFamily="18" charset="0"/>
              </a:rPr>
              <a:t>Succéförfattarinnan Emilie Flygare-Carlén som följde föräldrarna, 13 syskon, sina tre män och sina fem barn till graven…</a:t>
            </a:r>
            <a:br>
              <a:rPr lang="sv-SE" sz="4400" b="1" dirty="0" smtClean="0">
                <a:latin typeface="Times New Roman" panose="02020603050405020304" pitchFamily="18" charset="0"/>
                <a:cs typeface="Times New Roman" panose="02020603050405020304" pitchFamily="18" charset="0"/>
              </a:rPr>
            </a:br>
            <a:r>
              <a:rPr lang="sv-SE" sz="4400" b="1" dirty="0" smtClean="0">
                <a:latin typeface="Times New Roman" panose="02020603050405020304" pitchFamily="18" charset="0"/>
                <a:cs typeface="Times New Roman" panose="02020603050405020304" pitchFamily="18" charset="0"/>
              </a:rPr>
              <a:t>Tabellverket (1749) blev SCB, som har koll.</a:t>
            </a:r>
            <a:r>
              <a:rPr lang="sv-SE" sz="4400" b="1" dirty="0">
                <a:latin typeface="Times New Roman" panose="02020603050405020304" pitchFamily="18" charset="0"/>
                <a:cs typeface="Times New Roman" panose="02020603050405020304" pitchFamily="18" charset="0"/>
              </a:rPr>
              <a:t/>
            </a:r>
            <a:br>
              <a:rPr lang="sv-SE" sz="4400" b="1" dirty="0">
                <a:latin typeface="Times New Roman" panose="02020603050405020304" pitchFamily="18" charset="0"/>
                <a:cs typeface="Times New Roman" panose="02020603050405020304" pitchFamily="18" charset="0"/>
              </a:rPr>
            </a:br>
            <a:endParaRPr lang="sv-SE" sz="4400" b="1" dirty="0">
              <a:latin typeface="Times New Roman" panose="02020603050405020304" pitchFamily="18" charset="0"/>
              <a:cs typeface="Times New Roman" panose="02020603050405020304" pitchFamily="18" charset="0"/>
            </a:endParaRPr>
          </a:p>
        </p:txBody>
      </p:sp>
      <p:sp>
        <p:nvSpPr>
          <p:cNvPr id="3" name="Platshållare för text 2"/>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31615338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2980" y="1"/>
            <a:ext cx="6916993" cy="6858000"/>
          </a:xfrm>
          <a:prstGeom prst="rect">
            <a:avLst/>
          </a:prstGeom>
        </p:spPr>
      </p:pic>
    </p:spTree>
    <p:extLst>
      <p:ext uri="{BB962C8B-B14F-4D97-AF65-F5344CB8AC3E}">
        <p14:creationId xmlns:p14="http://schemas.microsoft.com/office/powerpoint/2010/main" val="8570310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8297" y="516194"/>
            <a:ext cx="7801897" cy="6341806"/>
          </a:xfrm>
          <a:prstGeom prst="rect">
            <a:avLst/>
          </a:prstGeom>
        </p:spPr>
      </p:pic>
    </p:spTree>
    <p:extLst>
      <p:ext uri="{BB962C8B-B14F-4D97-AF65-F5344CB8AC3E}">
        <p14:creationId xmlns:p14="http://schemas.microsoft.com/office/powerpoint/2010/main" val="18301053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7652923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outlook.office.com/owa/service.svc/s/GetAttachmentThumbnail?id=AAMkADQ3ODI1MWQ3LWZmN2EtNGY5ZC1hODk5LTk2NTZjMTZmYzM5NABGAAAAAABTth7krXnGTKUfBPv19rigBwCw9FEtXGmmS5lLrKBUh1RqAAAAAAEMAACw9FEtXGmmS5lLrKBUh1RqAAAAAF4hAAABEgAQALm%2Fsi5F2jZGqQ0VM470kLE%3D&amp;thumbnailType=2&amp;X-OWA-CANARY=xmPBPOPXy0-5-GUHBAAqD-ApPCYaUdUYqBmC0WI-o8YA5gO9ZAsz0Xb0etfzzLDogmldgOrsk10."/>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pic>
        <p:nvPicPr>
          <p:cNvPr id="3" name="Bildobjekt 2"/>
          <p:cNvPicPr>
            <a:picLocks noChangeAspect="1"/>
          </p:cNvPicPr>
          <p:nvPr/>
        </p:nvPicPr>
        <p:blipFill>
          <a:blip r:embed="rId2"/>
          <a:stretch>
            <a:fillRect/>
          </a:stretch>
        </p:blipFill>
        <p:spPr>
          <a:xfrm>
            <a:off x="3406877" y="280219"/>
            <a:ext cx="5338917" cy="6459793"/>
          </a:xfrm>
          <a:prstGeom prst="rect">
            <a:avLst/>
          </a:prstGeom>
        </p:spPr>
      </p:pic>
    </p:spTree>
    <p:extLst>
      <p:ext uri="{BB962C8B-B14F-4D97-AF65-F5344CB8AC3E}">
        <p14:creationId xmlns:p14="http://schemas.microsoft.com/office/powerpoint/2010/main" val="34394544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1194450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09554" y="0"/>
            <a:ext cx="4972891" cy="6858000"/>
          </a:xfrm>
          <a:prstGeom prst="rect">
            <a:avLst/>
          </a:prstGeom>
        </p:spPr>
      </p:pic>
    </p:spTree>
    <p:extLst>
      <p:ext uri="{BB962C8B-B14F-4D97-AF65-F5344CB8AC3E}">
        <p14:creationId xmlns:p14="http://schemas.microsoft.com/office/powerpoint/2010/main" val="35966265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5640" y="-652780"/>
            <a:ext cx="5760720" cy="8163560"/>
          </a:xfrm>
          <a:prstGeom prst="rect">
            <a:avLst/>
          </a:prstGeom>
          <a:noFill/>
          <a:ln>
            <a:noFill/>
          </a:ln>
        </p:spPr>
      </p:pic>
    </p:spTree>
    <p:extLst>
      <p:ext uri="{BB962C8B-B14F-4D97-AF65-F5344CB8AC3E}">
        <p14:creationId xmlns:p14="http://schemas.microsoft.com/office/powerpoint/2010/main" val="21306109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77729" y="132735"/>
            <a:ext cx="7300452" cy="6725265"/>
          </a:xfrm>
          <a:prstGeom prst="rect">
            <a:avLst/>
          </a:prstGeom>
          <a:noFill/>
          <a:ln>
            <a:noFill/>
          </a:ln>
        </p:spPr>
      </p:pic>
    </p:spTree>
    <p:extLst>
      <p:ext uri="{BB962C8B-B14F-4D97-AF65-F5344CB8AC3E}">
        <p14:creationId xmlns:p14="http://schemas.microsoft.com/office/powerpoint/2010/main" val="27128261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23768" y="427703"/>
            <a:ext cx="7934632" cy="6223820"/>
          </a:xfrm>
          <a:prstGeom prst="rect">
            <a:avLst/>
          </a:prstGeom>
          <a:noFill/>
          <a:ln>
            <a:noFill/>
          </a:ln>
        </p:spPr>
      </p:pic>
    </p:spTree>
    <p:extLst>
      <p:ext uri="{BB962C8B-B14F-4D97-AF65-F5344CB8AC3E}">
        <p14:creationId xmlns:p14="http://schemas.microsoft.com/office/powerpoint/2010/main" val="33909915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44845" y="0"/>
            <a:ext cx="5302310" cy="6858000"/>
          </a:xfrm>
          <a:prstGeom prst="rect">
            <a:avLst/>
          </a:prstGeom>
        </p:spPr>
      </p:pic>
    </p:spTree>
    <p:extLst>
      <p:ext uri="{BB962C8B-B14F-4D97-AF65-F5344CB8AC3E}">
        <p14:creationId xmlns:p14="http://schemas.microsoft.com/office/powerpoint/2010/main" val="8486770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ctrTitle"/>
          </p:nvPr>
        </p:nvSpPr>
        <p:spPr>
          <a:xfrm>
            <a:off x="1524000" y="1739590"/>
            <a:ext cx="9144000" cy="3724702"/>
          </a:xfrm>
        </p:spPr>
        <p:txBody>
          <a:bodyPr>
            <a:noAutofit/>
          </a:bodyPr>
          <a:lstStyle/>
          <a:p>
            <a:pPr algn="l"/>
            <a:r>
              <a:rPr lang="sv-SE" sz="4000" b="1" dirty="0" smtClean="0">
                <a:latin typeface="Times New Roman" panose="02020603050405020304" pitchFamily="18" charset="0"/>
                <a:cs typeface="Times New Roman" panose="02020603050405020304" pitchFamily="18" charset="0"/>
              </a:rPr>
              <a:t>Allt fler gifter sig/bildar familj och håller ihop allt längre. Allt fler firar guldbröllop. </a:t>
            </a:r>
            <a:r>
              <a:rPr lang="sv-SE" sz="4000" b="1" dirty="0">
                <a:latin typeface="Times New Roman" panose="02020603050405020304" pitchFamily="18" charset="0"/>
                <a:cs typeface="Times New Roman" panose="02020603050405020304" pitchFamily="18" charset="0"/>
              </a:rPr>
              <a:t>År 1975 kunde 8 000 par fira guldbröllop, år 2016 var </a:t>
            </a:r>
            <a:r>
              <a:rPr lang="sv-SE" sz="4000" b="1" dirty="0" smtClean="0">
                <a:latin typeface="Times New Roman" panose="02020603050405020304" pitchFamily="18" charset="0"/>
                <a:cs typeface="Times New Roman" panose="02020603050405020304" pitchFamily="18" charset="0"/>
              </a:rPr>
              <a:t>de </a:t>
            </a:r>
            <a:r>
              <a:rPr lang="sv-SE" sz="4000" b="1" dirty="0">
                <a:latin typeface="Times New Roman" panose="02020603050405020304" pitchFamily="18" charset="0"/>
                <a:cs typeface="Times New Roman" panose="02020603050405020304" pitchFamily="18" charset="0"/>
              </a:rPr>
              <a:t>22 000. Totalt ökade antalet äktenskap som varat 50 år eller mer, från 46 000 till 181 000 mellan 1975 och 2016</a:t>
            </a:r>
            <a:r>
              <a:rPr lang="sv-SE" sz="4000" b="1" dirty="0" smtClean="0">
                <a:latin typeface="Times New Roman" panose="02020603050405020304" pitchFamily="18" charset="0"/>
                <a:cs typeface="Times New Roman" panose="02020603050405020304" pitchFamily="18" charset="0"/>
              </a:rPr>
              <a:t>.</a:t>
            </a:r>
            <a:br>
              <a:rPr lang="sv-SE" sz="4000" b="1" dirty="0" smtClean="0">
                <a:latin typeface="Times New Roman" panose="02020603050405020304" pitchFamily="18" charset="0"/>
                <a:cs typeface="Times New Roman" panose="02020603050405020304" pitchFamily="18" charset="0"/>
              </a:rPr>
            </a:br>
            <a:r>
              <a:rPr lang="sv-SE" sz="4000" b="1" dirty="0" smtClean="0">
                <a:latin typeface="Times New Roman" panose="02020603050405020304" pitchFamily="18" charset="0"/>
                <a:cs typeface="Times New Roman" panose="02020603050405020304" pitchFamily="18" charset="0"/>
              </a:rPr>
              <a:t>I början av 1900-talet kunde de flesta inte ens fira silverbröllop…</a:t>
            </a:r>
            <a:endParaRPr lang="sv-SE" sz="4000" b="1" dirty="0">
              <a:latin typeface="Times New Roman" panose="02020603050405020304" pitchFamily="18" charset="0"/>
              <a:cs typeface="Times New Roman" panose="02020603050405020304" pitchFamily="18" charset="0"/>
            </a:endParaRPr>
          </a:p>
        </p:txBody>
      </p:sp>
      <p:sp>
        <p:nvSpPr>
          <p:cNvPr id="5" name="Underrubrik 4"/>
          <p:cNvSpPr>
            <a:spLocks noGrp="1"/>
          </p:cNvSpPr>
          <p:nvPr>
            <p:ph type="subTitle" idx="1"/>
          </p:nvPr>
        </p:nvSpPr>
        <p:spPr>
          <a:xfrm>
            <a:off x="1524000" y="5464292"/>
            <a:ext cx="9144000" cy="1655762"/>
          </a:xfrm>
        </p:spPr>
        <p:txBody>
          <a:bodyPr/>
          <a:lstStyle/>
          <a:p>
            <a:endParaRPr lang="sv-SE" dirty="0"/>
          </a:p>
        </p:txBody>
      </p:sp>
    </p:spTree>
    <p:extLst>
      <p:ext uri="{BB962C8B-B14F-4D97-AF65-F5344CB8AC3E}">
        <p14:creationId xmlns:p14="http://schemas.microsoft.com/office/powerpoint/2010/main" val="30307914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03639" y="0"/>
            <a:ext cx="5414967" cy="7167716"/>
          </a:xfrm>
          <a:prstGeom prst="rect">
            <a:avLst/>
          </a:prstGeom>
        </p:spPr>
      </p:pic>
    </p:spTree>
    <p:extLst>
      <p:ext uri="{BB962C8B-B14F-4D97-AF65-F5344CB8AC3E}">
        <p14:creationId xmlns:p14="http://schemas.microsoft.com/office/powerpoint/2010/main" val="15023023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2"/>
          <a:stretch>
            <a:fillRect/>
          </a:stretch>
        </p:blipFill>
        <p:spPr>
          <a:xfrm>
            <a:off x="1102892" y="162233"/>
            <a:ext cx="9501198" cy="6563032"/>
          </a:xfrm>
          <a:prstGeom prst="rect">
            <a:avLst/>
          </a:prstGeom>
        </p:spPr>
      </p:pic>
    </p:spTree>
    <p:extLst>
      <p:ext uri="{BB962C8B-B14F-4D97-AF65-F5344CB8AC3E}">
        <p14:creationId xmlns:p14="http://schemas.microsoft.com/office/powerpoint/2010/main" val="18613420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3104537" y="-361334"/>
            <a:ext cx="6120579" cy="7816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12409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44728" y="1812769"/>
            <a:ext cx="10515600" cy="2852737"/>
          </a:xfrm>
        </p:spPr>
        <p:txBody>
          <a:bodyPr>
            <a:normAutofit/>
          </a:bodyPr>
          <a:lstStyle/>
          <a:p>
            <a:r>
              <a:rPr lang="sv-SE" sz="3600" b="1" dirty="0" smtClean="0">
                <a:latin typeface="Times New Roman" panose="02020603050405020304" pitchFamily="18" charset="0"/>
                <a:cs typeface="Times New Roman" panose="02020603050405020304" pitchFamily="18" charset="0"/>
              </a:rPr>
              <a:t>Äldre lever alltmer som andra. </a:t>
            </a:r>
            <a:br>
              <a:rPr lang="sv-SE" sz="3600" b="1" dirty="0" smtClean="0">
                <a:latin typeface="Times New Roman" panose="02020603050405020304" pitchFamily="18" charset="0"/>
                <a:cs typeface="Times New Roman" panose="02020603050405020304" pitchFamily="18" charset="0"/>
              </a:rPr>
            </a:br>
            <a:r>
              <a:rPr lang="sv-SE" sz="3600" b="1" dirty="0" smtClean="0">
                <a:latin typeface="Times New Roman" panose="02020603050405020304" pitchFamily="18" charset="0"/>
                <a:cs typeface="Times New Roman" panose="02020603050405020304" pitchFamily="18" charset="0"/>
              </a:rPr>
              <a:t>Och några är yrkesförbrytare, som den här lilla rara mormodern i Malaga, 76, tagen på bar gärning som inbrottstjuv… </a:t>
            </a:r>
            <a:r>
              <a:rPr lang="sv-SE" sz="3600" dirty="0" smtClean="0">
                <a:latin typeface="Times New Roman" panose="02020603050405020304" pitchFamily="18" charset="0"/>
                <a:cs typeface="Times New Roman" panose="02020603050405020304" pitchFamily="18" charset="0"/>
              </a:rPr>
              <a:t>(</a:t>
            </a:r>
            <a:r>
              <a:rPr lang="sv-SE" sz="3600" i="1" dirty="0" smtClean="0">
                <a:latin typeface="Times New Roman" panose="02020603050405020304" pitchFamily="18" charset="0"/>
                <a:cs typeface="Times New Roman" panose="02020603050405020304" pitchFamily="18" charset="0"/>
              </a:rPr>
              <a:t>El </a:t>
            </a:r>
            <a:r>
              <a:rPr lang="sv-SE" sz="3600" i="1" dirty="0" err="1" smtClean="0">
                <a:latin typeface="Times New Roman" panose="02020603050405020304" pitchFamily="18" charset="0"/>
                <a:cs typeface="Times New Roman" panose="02020603050405020304" pitchFamily="18" charset="0"/>
              </a:rPr>
              <a:t>Pais</a:t>
            </a:r>
            <a:r>
              <a:rPr lang="sv-SE" sz="3600" i="1" dirty="0" smtClean="0">
                <a:latin typeface="Times New Roman" panose="02020603050405020304" pitchFamily="18" charset="0"/>
                <a:cs typeface="Times New Roman" panose="02020603050405020304" pitchFamily="18" charset="0"/>
              </a:rPr>
              <a:t> </a:t>
            </a:r>
            <a:r>
              <a:rPr lang="sv-SE" sz="3600" dirty="0" smtClean="0">
                <a:latin typeface="Times New Roman" panose="02020603050405020304" pitchFamily="18" charset="0"/>
                <a:cs typeface="Times New Roman" panose="02020603050405020304" pitchFamily="18" charset="0"/>
              </a:rPr>
              <a:t>20 okt. 2019).</a:t>
            </a:r>
            <a:endParaRPr lang="sv-SE" sz="3600" dirty="0">
              <a:latin typeface="Times New Roman" panose="02020603050405020304" pitchFamily="18" charset="0"/>
              <a:cs typeface="Times New Roman" panose="02020603050405020304" pitchFamily="18" charset="0"/>
            </a:endParaRPr>
          </a:p>
        </p:txBody>
      </p:sp>
      <p:sp>
        <p:nvSpPr>
          <p:cNvPr id="3" name="Platshållare för text 2"/>
          <p:cNvSpPr>
            <a:spLocks noGrp="1"/>
          </p:cNvSpPr>
          <p:nvPr>
            <p:ph type="body" idx="1"/>
          </p:nvPr>
        </p:nvSpPr>
        <p:spPr>
          <a:xfrm>
            <a:off x="741698" y="5078860"/>
            <a:ext cx="10515600" cy="1500187"/>
          </a:xfrm>
        </p:spPr>
        <p:txBody>
          <a:bodyPr/>
          <a:lstStyle/>
          <a:p>
            <a:endParaRPr lang="sv-SE" dirty="0"/>
          </a:p>
        </p:txBody>
      </p:sp>
    </p:spTree>
    <p:extLst>
      <p:ext uri="{BB962C8B-B14F-4D97-AF65-F5344CB8AC3E}">
        <p14:creationId xmlns:p14="http://schemas.microsoft.com/office/powerpoint/2010/main" val="29160388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6050" y="-713678"/>
            <a:ext cx="10270272" cy="7571678"/>
          </a:xfrm>
          <a:prstGeom prst="rect">
            <a:avLst/>
          </a:prstGeom>
        </p:spPr>
      </p:pic>
    </p:spTree>
    <p:extLst>
      <p:ext uri="{BB962C8B-B14F-4D97-AF65-F5344CB8AC3E}">
        <p14:creationId xmlns:p14="http://schemas.microsoft.com/office/powerpoint/2010/main" val="13444730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fontScale="90000"/>
          </a:bodyPr>
          <a:lstStyle/>
          <a:p>
            <a:r>
              <a:rPr lang="sv-SE" sz="4000" b="1" dirty="0" smtClean="0">
                <a:latin typeface="Times New Roman" panose="02020603050405020304" pitchFamily="18" charset="0"/>
                <a:cs typeface="Times New Roman" panose="02020603050405020304" pitchFamily="18" charset="0"/>
              </a:rPr>
              <a:t>Äktenskapen varar allt längre och därmed blir omsorgsgivarna allt äldre, barnen liksom partnern. Lika många män och kvinnor som vårdar sin partner i tvåsamhet i Sverige, men även i Spanien, England och USA. </a:t>
            </a:r>
            <a:br>
              <a:rPr lang="sv-SE" sz="4000" b="1" dirty="0" smtClean="0">
                <a:latin typeface="Times New Roman" panose="02020603050405020304" pitchFamily="18" charset="0"/>
                <a:cs typeface="Times New Roman" panose="02020603050405020304" pitchFamily="18" charset="0"/>
              </a:rPr>
            </a:br>
            <a:r>
              <a:rPr lang="sv-SE" sz="4000" b="1" dirty="0" smtClean="0">
                <a:latin typeface="Times New Roman" panose="02020603050405020304" pitchFamily="18" charset="0"/>
                <a:cs typeface="Times New Roman" panose="02020603050405020304" pitchFamily="18" charset="0"/>
              </a:rPr>
              <a:t>Att förlora partnern är en påfrestning.</a:t>
            </a:r>
            <a:br>
              <a:rPr lang="sv-SE" sz="4000" b="1" dirty="0" smtClean="0">
                <a:latin typeface="Times New Roman" panose="02020603050405020304" pitchFamily="18" charset="0"/>
                <a:cs typeface="Times New Roman" panose="02020603050405020304" pitchFamily="18" charset="0"/>
              </a:rPr>
            </a:br>
            <a:r>
              <a:rPr lang="sv-SE" sz="4000" b="1" dirty="0" smtClean="0">
                <a:latin typeface="Times New Roman" panose="02020603050405020304" pitchFamily="18" charset="0"/>
                <a:cs typeface="Times New Roman" panose="02020603050405020304" pitchFamily="18" charset="0"/>
              </a:rPr>
              <a:t>Män som vårdar får mer uppmärksamhet…</a:t>
            </a:r>
            <a:br>
              <a:rPr lang="sv-SE" sz="4000" b="1" dirty="0" smtClean="0">
                <a:latin typeface="Times New Roman" panose="02020603050405020304" pitchFamily="18" charset="0"/>
                <a:cs typeface="Times New Roman" panose="02020603050405020304" pitchFamily="18" charset="0"/>
              </a:rPr>
            </a:br>
            <a:r>
              <a:rPr lang="sv-SE" sz="4000" b="1" dirty="0" smtClean="0">
                <a:latin typeface="Times New Roman" panose="02020603050405020304" pitchFamily="18" charset="0"/>
                <a:cs typeface="Times New Roman" panose="02020603050405020304" pitchFamily="18" charset="0"/>
              </a:rPr>
              <a:t>Ibland klarar man sig med inbördes hjälp.</a:t>
            </a:r>
            <a:endParaRPr lang="sv-SE" sz="4000" b="1" dirty="0">
              <a:latin typeface="Times New Roman" panose="02020603050405020304" pitchFamily="18" charset="0"/>
              <a:cs typeface="Times New Roman" panose="02020603050405020304" pitchFamily="18" charset="0"/>
            </a:endParaRPr>
          </a:p>
        </p:txBody>
      </p:sp>
      <p:sp>
        <p:nvSpPr>
          <p:cNvPr id="3" name="Platshållare för text 2"/>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1721308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8971575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667000" y="-1299855"/>
            <a:ext cx="6857999" cy="9457710"/>
          </a:xfrm>
          <a:prstGeom prst="rect">
            <a:avLst/>
          </a:prstGeom>
        </p:spPr>
      </p:pic>
    </p:spTree>
    <p:extLst>
      <p:ext uri="{BB962C8B-B14F-4D97-AF65-F5344CB8AC3E}">
        <p14:creationId xmlns:p14="http://schemas.microsoft.com/office/powerpoint/2010/main" val="18804331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667000" y="-1157504"/>
            <a:ext cx="6857999" cy="9173009"/>
          </a:xfrm>
          <a:prstGeom prst="rect">
            <a:avLst/>
          </a:prstGeom>
        </p:spPr>
      </p:pic>
    </p:spTree>
    <p:extLst>
      <p:ext uri="{BB962C8B-B14F-4D97-AF65-F5344CB8AC3E}">
        <p14:creationId xmlns:p14="http://schemas.microsoft.com/office/powerpoint/2010/main" val="29350356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83139" y="223024"/>
            <a:ext cx="5346461" cy="7337502"/>
          </a:xfrm>
          <a:prstGeom prst="rect">
            <a:avLst/>
          </a:prstGeom>
        </p:spPr>
      </p:pic>
    </p:spTree>
    <p:extLst>
      <p:ext uri="{BB962C8B-B14F-4D97-AF65-F5344CB8AC3E}">
        <p14:creationId xmlns:p14="http://schemas.microsoft.com/office/powerpoint/2010/main" val="19036316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2981" y="1194618"/>
            <a:ext cx="7152967" cy="4675239"/>
          </a:xfrm>
          <a:prstGeom prst="rect">
            <a:avLst/>
          </a:prstGeom>
        </p:spPr>
      </p:pic>
    </p:spTree>
    <p:extLst>
      <p:ext uri="{BB962C8B-B14F-4D97-AF65-F5344CB8AC3E}">
        <p14:creationId xmlns:p14="http://schemas.microsoft.com/office/powerpoint/2010/main" val="5621036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3394" y="117987"/>
            <a:ext cx="10058399" cy="6548284"/>
          </a:xfrm>
          <a:prstGeom prst="rect">
            <a:avLst/>
          </a:prstGeom>
        </p:spPr>
      </p:pic>
    </p:spTree>
    <p:extLst>
      <p:ext uri="{BB962C8B-B14F-4D97-AF65-F5344CB8AC3E}">
        <p14:creationId xmlns:p14="http://schemas.microsoft.com/office/powerpoint/2010/main" val="24818168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2057594" y="849431"/>
            <a:ext cx="7426036" cy="6478312"/>
          </a:xfrm>
          <a:prstGeom prst="rect">
            <a:avLst/>
          </a:prstGeom>
        </p:spPr>
        <p:txBody>
          <a:bodyPr wrap="square">
            <a:spAutoFit/>
          </a:bodyPr>
          <a:lstStyle/>
          <a:p>
            <a:pPr>
              <a:lnSpc>
                <a:spcPct val="107000"/>
              </a:lnSpc>
              <a:spcAft>
                <a:spcPts val="800"/>
              </a:spcAft>
            </a:pPr>
            <a:r>
              <a:rPr lang="sv-SE" sz="2000" b="1" dirty="0" smtClean="0">
                <a:latin typeface="Times New Roman" panose="02020603050405020304" pitchFamily="18" charset="0"/>
                <a:ea typeface="Calibri" panose="020F0502020204030204" pitchFamily="34" charset="0"/>
                <a:cs typeface="Times New Roman" panose="02020603050405020304" pitchFamily="18" charset="0"/>
              </a:rPr>
              <a:t>Allt fler har de viktigaste familjebanden: Äldre (65+) svenskar, </a:t>
            </a:r>
            <a:r>
              <a:rPr lang="sv-SE" sz="2000" b="1" dirty="0">
                <a:latin typeface="Times New Roman" panose="02020603050405020304" pitchFamily="18" charset="0"/>
                <a:ea typeface="Calibri" panose="020F0502020204030204" pitchFamily="34" charset="0"/>
                <a:cs typeface="Times New Roman" panose="02020603050405020304" pitchFamily="18" charset="0"/>
              </a:rPr>
              <a:t>1985 </a:t>
            </a:r>
            <a:r>
              <a:rPr lang="sv-SE" sz="2000" b="1" dirty="0" smtClean="0">
                <a:latin typeface="Times New Roman" panose="02020603050405020304" pitchFamily="18" charset="0"/>
                <a:ea typeface="Calibri" panose="020F0502020204030204" pitchFamily="34" charset="0"/>
                <a:cs typeface="Times New Roman" panose="02020603050405020304" pitchFamily="18" charset="0"/>
              </a:rPr>
              <a:t>och </a:t>
            </a:r>
            <a:r>
              <a:rPr lang="sv-SE" sz="2000" b="1" dirty="0">
                <a:latin typeface="Times New Roman" panose="02020603050405020304" pitchFamily="18" charset="0"/>
                <a:ea typeface="Calibri" panose="020F0502020204030204" pitchFamily="34" charset="0"/>
                <a:cs typeface="Times New Roman" panose="02020603050405020304" pitchFamily="18" charset="0"/>
              </a:rPr>
              <a:t>2015. </a:t>
            </a:r>
            <a:r>
              <a:rPr lang="sv-SE" sz="2000" b="1" dirty="0" smtClean="0">
                <a:latin typeface="Times New Roman" panose="02020603050405020304" pitchFamily="18" charset="0"/>
                <a:ea typeface="Calibri" panose="020F0502020204030204" pitchFamily="34" charset="0"/>
                <a:cs typeface="Times New Roman" panose="02020603050405020304" pitchFamily="18" charset="0"/>
              </a:rPr>
              <a:t> Andel (%) av den svenskfödda befolkningen </a:t>
            </a:r>
            <a:r>
              <a:rPr lang="sv-SE" sz="2000" b="1" dirty="0">
                <a:latin typeface="Times New Roman" panose="02020603050405020304" pitchFamily="18" charset="0"/>
                <a:ea typeface="Calibri" panose="020F0502020204030204" pitchFamily="34" charset="0"/>
                <a:cs typeface="Times New Roman" panose="02020603050405020304" pitchFamily="18" charset="0"/>
              </a:rPr>
              <a:t> </a:t>
            </a:r>
            <a:endParaRPr lang="sv-SE"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2000" b="1" dirty="0">
                <a:latin typeface="Times New Roman" panose="02020603050405020304" pitchFamily="18" charset="0"/>
                <a:ea typeface="Calibri" panose="020F0502020204030204" pitchFamily="34" charset="0"/>
                <a:cs typeface="Times New Roman" panose="02020603050405020304" pitchFamily="18" charset="0"/>
              </a:rPr>
              <a:t>                                                                       1985                     2015</a:t>
            </a:r>
            <a:endParaRPr lang="sv-SE"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2000" b="1" dirty="0">
                <a:latin typeface="Times New Roman" panose="02020603050405020304" pitchFamily="18" charset="0"/>
                <a:ea typeface="Calibri" panose="020F0502020204030204" pitchFamily="34" charset="0"/>
                <a:cs typeface="Times New Roman" panose="02020603050405020304" pitchFamily="18" charset="0"/>
              </a:rPr>
              <a:t>Har samboende* partner                                51                         60                    </a:t>
            </a:r>
            <a:endParaRPr lang="sv-SE"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2000" b="1" dirty="0">
                <a:latin typeface="Times New Roman" panose="02020603050405020304" pitchFamily="18" charset="0"/>
                <a:ea typeface="Calibri" panose="020F0502020204030204" pitchFamily="34" charset="0"/>
                <a:cs typeface="Times New Roman" panose="02020603050405020304" pitchFamily="18" charset="0"/>
              </a:rPr>
              <a:t>Har barn                                                           69                         </a:t>
            </a:r>
            <a:r>
              <a:rPr lang="sv-SE" sz="2000" b="1" dirty="0" smtClean="0">
                <a:latin typeface="Times New Roman" panose="02020603050405020304" pitchFamily="18" charset="0"/>
                <a:ea typeface="Calibri" panose="020F0502020204030204" pitchFamily="34" charset="0"/>
                <a:cs typeface="Times New Roman" panose="02020603050405020304" pitchFamily="18" charset="0"/>
              </a:rPr>
              <a:t>88</a:t>
            </a:r>
          </a:p>
          <a:p>
            <a:pPr>
              <a:lnSpc>
                <a:spcPct val="107000"/>
              </a:lnSpc>
              <a:spcAft>
                <a:spcPts val="800"/>
              </a:spcAft>
            </a:pPr>
            <a:r>
              <a:rPr lang="sv-SE" sz="2000" b="1" dirty="0" smtClean="0">
                <a:latin typeface="Times New Roman" panose="02020603050405020304" pitchFamily="18" charset="0"/>
                <a:ea typeface="Calibri" panose="020F0502020204030204" pitchFamily="34" charset="0"/>
                <a:cs typeface="Times New Roman" panose="02020603050405020304" pitchFamily="18" charset="0"/>
              </a:rPr>
              <a:t>Har barn </a:t>
            </a:r>
            <a:r>
              <a:rPr lang="sv-SE" sz="2000" b="1" i="1" dirty="0" smtClean="0">
                <a:latin typeface="Times New Roman" panose="02020603050405020304" pitchFamily="18" charset="0"/>
                <a:ea typeface="Calibri" panose="020F0502020204030204" pitchFamily="34" charset="0"/>
                <a:cs typeface="Times New Roman" panose="02020603050405020304" pitchFamily="18" charset="0"/>
              </a:rPr>
              <a:t>i närheten </a:t>
            </a:r>
            <a:r>
              <a:rPr lang="sv-SE" sz="2000" b="1" dirty="0" smtClean="0">
                <a:latin typeface="Times New Roman" panose="02020603050405020304" pitchFamily="18" charset="0"/>
                <a:ea typeface="Calibri" panose="020F0502020204030204" pitchFamily="34" charset="0"/>
                <a:cs typeface="Times New Roman" panose="02020603050405020304" pitchFamily="18" charset="0"/>
              </a:rPr>
              <a:t>(samma kommun)         44                         58                     </a:t>
            </a:r>
            <a:endParaRPr lang="sv-SE"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2000" b="1" dirty="0">
                <a:latin typeface="Times New Roman" panose="02020603050405020304" pitchFamily="18" charset="0"/>
                <a:ea typeface="Calibri" panose="020F0502020204030204" pitchFamily="34" charset="0"/>
                <a:cs typeface="Times New Roman" panose="02020603050405020304" pitchFamily="18" charset="0"/>
              </a:rPr>
              <a:t>Har </a:t>
            </a:r>
            <a:r>
              <a:rPr lang="sv-SE" sz="2000" b="1" i="1" dirty="0">
                <a:latin typeface="Times New Roman" panose="02020603050405020304" pitchFamily="18" charset="0"/>
                <a:ea typeface="Calibri" panose="020F0502020204030204" pitchFamily="34" charset="0"/>
                <a:cs typeface="Times New Roman" panose="02020603050405020304" pitchFamily="18" charset="0"/>
              </a:rPr>
              <a:t>både</a:t>
            </a:r>
            <a:r>
              <a:rPr lang="sv-SE" sz="2000" b="1" dirty="0">
                <a:latin typeface="Times New Roman" panose="02020603050405020304" pitchFamily="18" charset="0"/>
                <a:ea typeface="Calibri" panose="020F0502020204030204" pitchFamily="34" charset="0"/>
                <a:cs typeface="Times New Roman" panose="02020603050405020304" pitchFamily="18" charset="0"/>
              </a:rPr>
              <a:t> partner </a:t>
            </a:r>
            <a:r>
              <a:rPr lang="sv-SE" sz="2000" b="1" i="1" dirty="0">
                <a:latin typeface="Times New Roman" panose="02020603050405020304" pitchFamily="18" charset="0"/>
                <a:ea typeface="Calibri" panose="020F0502020204030204" pitchFamily="34" charset="0"/>
                <a:cs typeface="Times New Roman" panose="02020603050405020304" pitchFamily="18" charset="0"/>
              </a:rPr>
              <a:t>och</a:t>
            </a:r>
            <a:r>
              <a:rPr lang="sv-SE" sz="2000" b="1" dirty="0">
                <a:latin typeface="Times New Roman" panose="02020603050405020304" pitchFamily="18" charset="0"/>
                <a:ea typeface="Calibri" panose="020F0502020204030204" pitchFamily="34" charset="0"/>
                <a:cs typeface="Times New Roman" panose="02020603050405020304" pitchFamily="18" charset="0"/>
              </a:rPr>
              <a:t> barn                             43                         56  </a:t>
            </a:r>
            <a:endParaRPr lang="sv-SE"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2000" b="1" dirty="0">
                <a:latin typeface="Times New Roman" panose="02020603050405020304" pitchFamily="18" charset="0"/>
                <a:ea typeface="Calibri" panose="020F0502020204030204" pitchFamily="34" charset="0"/>
                <a:cs typeface="Times New Roman" panose="02020603050405020304" pitchFamily="18" charset="0"/>
              </a:rPr>
              <a:t>Har varken-eller                                               23                          8</a:t>
            </a:r>
            <a:endParaRPr lang="sv-SE"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2000" b="1" dirty="0">
                <a:latin typeface="Times New Roman" panose="02020603050405020304" pitchFamily="18" charset="0"/>
                <a:ea typeface="Calibri" panose="020F0502020204030204" pitchFamily="34" charset="0"/>
                <a:cs typeface="Times New Roman" panose="02020603050405020304" pitchFamily="18" charset="0"/>
              </a:rPr>
              <a:t>Har syskon                                                </a:t>
            </a:r>
            <a:r>
              <a:rPr lang="sv-SE" sz="2000" b="1" dirty="0" smtClean="0">
                <a:latin typeface="Times New Roman" panose="02020603050405020304" pitchFamily="18" charset="0"/>
                <a:ea typeface="Calibri" panose="020F0502020204030204" pitchFamily="34" charset="0"/>
                <a:cs typeface="Times New Roman" panose="02020603050405020304" pitchFamily="18" charset="0"/>
              </a:rPr>
              <a:t>        81**                     </a:t>
            </a:r>
            <a:r>
              <a:rPr lang="sv-SE" sz="2000" b="1" dirty="0">
                <a:latin typeface="Times New Roman" panose="02020603050405020304" pitchFamily="18" charset="0"/>
                <a:ea typeface="Calibri" panose="020F0502020204030204" pitchFamily="34" charset="0"/>
                <a:cs typeface="Times New Roman" panose="02020603050405020304" pitchFamily="18" charset="0"/>
              </a:rPr>
              <a:t>67  </a:t>
            </a:r>
            <a:endParaRPr lang="sv-SE"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2000" b="1" dirty="0">
                <a:latin typeface="Times New Roman" panose="02020603050405020304" pitchFamily="18" charset="0"/>
                <a:ea typeface="Calibri" panose="020F0502020204030204" pitchFamily="34" charset="0"/>
                <a:cs typeface="Times New Roman" panose="02020603050405020304" pitchFamily="18" charset="0"/>
              </a:rPr>
              <a:t>Har föräldrar                                                    </a:t>
            </a:r>
            <a:r>
              <a:rPr lang="sv-SE" sz="2000" b="1" dirty="0" smtClean="0">
                <a:latin typeface="Times New Roman" panose="02020603050405020304" pitchFamily="18" charset="0"/>
                <a:ea typeface="Calibri" panose="020F0502020204030204" pitchFamily="34" charset="0"/>
                <a:cs typeface="Times New Roman" panose="02020603050405020304" pitchFamily="18" charset="0"/>
              </a:rPr>
              <a:t>0.4***                   </a:t>
            </a:r>
            <a:r>
              <a:rPr lang="sv-SE" sz="2000" b="1" dirty="0">
                <a:latin typeface="Times New Roman" panose="02020603050405020304" pitchFamily="18" charset="0"/>
                <a:ea typeface="Calibri" panose="020F0502020204030204" pitchFamily="34" charset="0"/>
                <a:cs typeface="Times New Roman" panose="02020603050405020304" pitchFamily="18" charset="0"/>
              </a:rPr>
              <a:t>6</a:t>
            </a:r>
            <a:endParaRPr lang="sv-SE"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2000" b="1" dirty="0">
                <a:latin typeface="Times New Roman" panose="02020603050405020304" pitchFamily="18" charset="0"/>
                <a:ea typeface="Calibri" panose="020F0502020204030204" pitchFamily="34" charset="0"/>
                <a:cs typeface="Times New Roman" panose="02020603050405020304" pitchFamily="18" charset="0"/>
              </a:rPr>
              <a:t>Har alla dessa                                                    --                           4  </a:t>
            </a:r>
            <a:endParaRPr lang="sv-SE"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2000" b="1" dirty="0">
                <a:latin typeface="Times New Roman" panose="02020603050405020304" pitchFamily="18" charset="0"/>
                <a:ea typeface="Calibri" panose="020F0502020204030204" pitchFamily="34" charset="0"/>
                <a:cs typeface="Times New Roman" panose="02020603050405020304" pitchFamily="18" charset="0"/>
              </a:rPr>
              <a:t>Har inget av dessa                                       </a:t>
            </a:r>
            <a:r>
              <a:rPr lang="sv-SE" sz="2000" b="1" dirty="0" smtClean="0">
                <a:latin typeface="Times New Roman" panose="02020603050405020304" pitchFamily="18" charset="0"/>
                <a:ea typeface="Calibri" panose="020F0502020204030204" pitchFamily="34" charset="0"/>
                <a:cs typeface="Times New Roman" panose="02020603050405020304" pitchFamily="18" charset="0"/>
              </a:rPr>
              <a:t>  c.  5****                   </a:t>
            </a:r>
            <a:r>
              <a:rPr lang="sv-SE" sz="2000" b="1" dirty="0">
                <a:latin typeface="Times New Roman" panose="02020603050405020304" pitchFamily="18" charset="0"/>
                <a:ea typeface="Calibri" panose="020F0502020204030204" pitchFamily="34" charset="0"/>
                <a:cs typeface="Times New Roman" panose="02020603050405020304" pitchFamily="18" charset="0"/>
              </a:rPr>
              <a:t>3</a:t>
            </a:r>
            <a:endParaRPr lang="sv-SE" sz="2000" dirty="0">
              <a:latin typeface="Calibri" panose="020F0502020204030204" pitchFamily="34" charset="0"/>
              <a:ea typeface="Calibri" panose="020F0502020204030204" pitchFamily="34" charset="0"/>
              <a:cs typeface="Times New Roman" panose="02020603050405020304" pitchFamily="18" charset="0"/>
            </a:endParaRPr>
          </a:p>
          <a:p>
            <a:r>
              <a:rPr lang="sv-SE" sz="1200" b="1" dirty="0" smtClean="0">
                <a:latin typeface="Times New Roman" panose="02020603050405020304" pitchFamily="18" charset="0"/>
                <a:ea typeface="Calibri" panose="020F0502020204030204" pitchFamily="34" charset="0"/>
                <a:cs typeface="Times New Roman" panose="02020603050405020304" pitchFamily="18" charset="0"/>
              </a:rPr>
              <a:t>*Därtill har 5 à 7 procent en ”särbo” (LAT)</a:t>
            </a:r>
          </a:p>
          <a:p>
            <a:r>
              <a:rPr lang="sv-SE" sz="1200" b="1" dirty="0" smtClean="0">
                <a:latin typeface="Times New Roman" panose="02020603050405020304" pitchFamily="18" charset="0"/>
                <a:ea typeface="Calibri" panose="020F0502020204030204" pitchFamily="34" charset="0"/>
                <a:cs typeface="Times New Roman" panose="02020603050405020304" pitchFamily="18" charset="0"/>
              </a:rPr>
              <a:t>**SCB ULF 1988-1989</a:t>
            </a:r>
          </a:p>
          <a:p>
            <a:r>
              <a:rPr lang="sv-SE" sz="1200" b="1" dirty="0" smtClean="0">
                <a:latin typeface="Times New Roman" panose="02020603050405020304" pitchFamily="18" charset="0"/>
                <a:ea typeface="Calibri" panose="020F0502020204030204" pitchFamily="34" charset="0"/>
                <a:cs typeface="Times New Roman" panose="02020603050405020304" pitchFamily="18" charset="0"/>
              </a:rPr>
              <a:t>***1981 66+ opublicerade data </a:t>
            </a:r>
            <a:r>
              <a:rPr lang="sv-SE" sz="1200" b="1" dirty="0" err="1" smtClean="0">
                <a:latin typeface="Times New Roman" panose="02020603050405020304" pitchFamily="18" charset="0"/>
                <a:ea typeface="Calibri" panose="020F0502020204030204" pitchFamily="34" charset="0"/>
                <a:cs typeface="Times New Roman" panose="02020603050405020304" pitchFamily="18" charset="0"/>
              </a:rPr>
              <a:t>komm</a:t>
            </a:r>
            <a:r>
              <a:rPr lang="sv-SE" sz="1200" b="1" dirty="0" smtClean="0">
                <a:latin typeface="Times New Roman" panose="02020603050405020304" pitchFamily="18" charset="0"/>
                <a:ea typeface="Calibri" panose="020F0502020204030204" pitchFamily="34" charset="0"/>
                <a:cs typeface="Times New Roman" panose="02020603050405020304" pitchFamily="18" charset="0"/>
              </a:rPr>
              <a:t>. av Lars Tornstam</a:t>
            </a:r>
          </a:p>
          <a:p>
            <a:r>
              <a:rPr lang="sv-SE" sz="1200" b="1" dirty="0" smtClean="0">
                <a:latin typeface="Times New Roman" panose="02020603050405020304" pitchFamily="18" charset="0"/>
                <a:ea typeface="Calibri" panose="020F0502020204030204" pitchFamily="34" charset="0"/>
                <a:cs typeface="Times New Roman" panose="02020603050405020304" pitchFamily="18" charset="0"/>
              </a:rPr>
              <a:t>****Under antagandet att 81 % av gruppen inte hade syskon och att alla saknade föräldrar </a:t>
            </a:r>
          </a:p>
          <a:p>
            <a:r>
              <a:rPr lang="sv-SE" sz="1200" b="1" dirty="0" smtClean="0">
                <a:latin typeface="Times New Roman" panose="02020603050405020304" pitchFamily="18" charset="0"/>
                <a:ea typeface="Calibri" panose="020F0502020204030204" pitchFamily="34" charset="0"/>
                <a:cs typeface="Times New Roman" panose="02020603050405020304" pitchFamily="18" charset="0"/>
              </a:rPr>
              <a:t>Källa: Efter Sundström 2019 (www.familjenforst.nu).</a:t>
            </a:r>
          </a:p>
          <a:p>
            <a:endParaRPr lang="sv-SE" sz="1200" b="1" dirty="0" smtClean="0">
              <a:latin typeface="Times New Roman" panose="02020603050405020304" pitchFamily="18" charset="0"/>
              <a:ea typeface="Calibri" panose="020F0502020204030204" pitchFamily="34"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035457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 1"/>
          <p:cNvGraphicFramePr>
            <a:graphicFrameLocks noGrp="1"/>
          </p:cNvGraphicFramePr>
          <p:nvPr>
            <p:extLst>
              <p:ext uri="{D42A27DB-BD31-4B8C-83A1-F6EECF244321}">
                <p14:modId xmlns:p14="http://schemas.microsoft.com/office/powerpoint/2010/main" val="571233324"/>
              </p:ext>
            </p:extLst>
          </p:nvPr>
        </p:nvGraphicFramePr>
        <p:xfrm>
          <a:off x="693178" y="796409"/>
          <a:ext cx="10677827" cy="5332508"/>
        </p:xfrm>
        <a:graphic>
          <a:graphicData uri="http://schemas.openxmlformats.org/drawingml/2006/table">
            <a:tbl>
              <a:tblPr firstRow="1" firstCol="1" bandRow="1"/>
              <a:tblGrid>
                <a:gridCol w="1016802"/>
                <a:gridCol w="649112"/>
                <a:gridCol w="939728"/>
                <a:gridCol w="1132765"/>
                <a:gridCol w="1041550"/>
                <a:gridCol w="637092"/>
                <a:gridCol w="1145492"/>
                <a:gridCol w="1145492"/>
                <a:gridCol w="1145492"/>
                <a:gridCol w="1145492"/>
                <a:gridCol w="678810"/>
              </a:tblGrid>
              <a:tr h="241037">
                <a:tc gridSpan="6">
                  <a:txBody>
                    <a:bodyPr/>
                    <a:lstStyle/>
                    <a:p>
                      <a:pPr>
                        <a:lnSpc>
                          <a:spcPct val="107000"/>
                        </a:lnSpc>
                        <a:spcAft>
                          <a:spcPts val="0"/>
                        </a:spcAft>
                      </a:pPr>
                      <a:r>
                        <a:rPr lang="sv-SE" sz="11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Tillgång till anhöriga för personer 65 år och äldre, år 2015. Antal och procent.</a:t>
                      </a:r>
                      <a:endParaRPr lang="sv-S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hMerge="1">
                  <a:txBody>
                    <a:bodyPr/>
                    <a:lstStyle/>
                    <a:p>
                      <a:endParaRPr lang="sv-SE"/>
                    </a:p>
                  </a:txBody>
                  <a:tcPr/>
                </a:tc>
                <a:tc hMerge="1">
                  <a:txBody>
                    <a:bodyPr/>
                    <a:lstStyle/>
                    <a:p>
                      <a:endParaRPr lang="sv-SE"/>
                    </a:p>
                  </a:txBody>
                  <a:tcPr/>
                </a:tc>
                <a:tc hMerge="1">
                  <a:txBody>
                    <a:bodyPr/>
                    <a:lstStyle/>
                    <a:p>
                      <a:endParaRPr lang="sv-SE"/>
                    </a:p>
                  </a:txBody>
                  <a:tcPr/>
                </a:tc>
                <a:tc hMerge="1">
                  <a:txBody>
                    <a:bodyPr/>
                    <a:lstStyle/>
                    <a:p>
                      <a:endParaRPr lang="sv-SE"/>
                    </a:p>
                  </a:txBody>
                  <a:tcPr/>
                </a:tc>
                <a:tc hMerge="1">
                  <a:txBody>
                    <a:bodyPr/>
                    <a:lstStyle/>
                    <a:p>
                      <a:endParaRPr lang="sv-SE"/>
                    </a:p>
                  </a:txBody>
                  <a:tcPr/>
                </a:tc>
                <a:tc>
                  <a:txBody>
                    <a:bodyPr/>
                    <a:lstStyle/>
                    <a:p>
                      <a:pPr>
                        <a:lnSpc>
                          <a:spcPct val="107000"/>
                        </a:lnSpc>
                      </a:pPr>
                      <a:endParaRPr lang="sv-SE" sz="1100">
                        <a:effectLst/>
                        <a:latin typeface="Calibri" panose="020F0502020204030204" pitchFamily="34" charset="0"/>
                      </a:endParaRPr>
                    </a:p>
                  </a:txBody>
                  <a:tcPr marL="44450" marR="44450" marT="0" marB="0" anchor="b">
                    <a:lnL>
                      <a:noFill/>
                    </a:lnL>
                    <a:lnR>
                      <a:noFill/>
                    </a:lnR>
                    <a:lnT>
                      <a:noFill/>
                    </a:lnT>
                    <a:lnB>
                      <a:noFill/>
                    </a:lnB>
                  </a:tcPr>
                </a:tc>
                <a:tc>
                  <a:txBody>
                    <a:bodyPr/>
                    <a:lstStyle/>
                    <a:p>
                      <a:pPr>
                        <a:lnSpc>
                          <a:spcPct val="107000"/>
                        </a:lnSpc>
                      </a:pPr>
                      <a:endParaRPr lang="sv-SE" sz="1100">
                        <a:effectLst/>
                        <a:latin typeface="Calibri" panose="020F0502020204030204" pitchFamily="34" charset="0"/>
                      </a:endParaRPr>
                    </a:p>
                  </a:txBody>
                  <a:tcPr marL="44450" marR="44450" marT="0" marB="0" anchor="b">
                    <a:lnL>
                      <a:noFill/>
                    </a:lnL>
                    <a:lnR>
                      <a:noFill/>
                    </a:lnR>
                    <a:lnT>
                      <a:noFill/>
                    </a:lnT>
                    <a:lnB>
                      <a:noFill/>
                    </a:lnB>
                  </a:tcPr>
                </a:tc>
                <a:tc>
                  <a:txBody>
                    <a:bodyPr/>
                    <a:lstStyle/>
                    <a:p>
                      <a:pPr>
                        <a:lnSpc>
                          <a:spcPct val="107000"/>
                        </a:lnSpc>
                      </a:pPr>
                      <a:endParaRPr lang="sv-SE" sz="1100">
                        <a:effectLst/>
                        <a:latin typeface="Calibri" panose="020F0502020204030204" pitchFamily="34" charset="0"/>
                      </a:endParaRPr>
                    </a:p>
                  </a:txBody>
                  <a:tcPr marL="44450" marR="44450" marT="0" marB="0" anchor="b">
                    <a:lnL>
                      <a:noFill/>
                    </a:lnL>
                    <a:lnR>
                      <a:noFill/>
                    </a:lnR>
                    <a:lnT>
                      <a:noFill/>
                    </a:lnT>
                    <a:lnB>
                      <a:noFill/>
                    </a:lnB>
                  </a:tcPr>
                </a:tc>
                <a:tc>
                  <a:txBody>
                    <a:bodyPr/>
                    <a:lstStyle/>
                    <a:p>
                      <a:pPr>
                        <a:lnSpc>
                          <a:spcPct val="107000"/>
                        </a:lnSpc>
                      </a:pPr>
                      <a:endParaRPr lang="sv-SE" sz="1100">
                        <a:effectLst/>
                        <a:latin typeface="Calibri" panose="020F0502020204030204" pitchFamily="34" charset="0"/>
                      </a:endParaRPr>
                    </a:p>
                  </a:txBody>
                  <a:tcPr marL="44450" marR="44450" marT="0" marB="0" anchor="b">
                    <a:lnL>
                      <a:noFill/>
                    </a:lnL>
                    <a:lnR>
                      <a:noFill/>
                    </a:lnR>
                    <a:lnT>
                      <a:noFill/>
                    </a:lnT>
                    <a:lnB>
                      <a:noFill/>
                    </a:lnB>
                  </a:tcPr>
                </a:tc>
                <a:tc>
                  <a:txBody>
                    <a:bodyPr/>
                    <a:lstStyle/>
                    <a:p>
                      <a:pPr>
                        <a:lnSpc>
                          <a:spcPct val="107000"/>
                        </a:lnSpc>
                      </a:pPr>
                      <a:endParaRPr lang="sv-SE" sz="1100">
                        <a:effectLst/>
                        <a:latin typeface="Calibri" panose="020F0502020204030204" pitchFamily="34" charset="0"/>
                      </a:endParaRPr>
                    </a:p>
                  </a:txBody>
                  <a:tcPr marL="44450" marR="44450" marT="0" marB="0" anchor="b">
                    <a:lnL>
                      <a:noFill/>
                    </a:lnL>
                    <a:lnR>
                      <a:noFill/>
                    </a:lnR>
                    <a:lnT>
                      <a:noFill/>
                    </a:lnT>
                    <a:lnB>
                      <a:noFill/>
                    </a:lnB>
                  </a:tcPr>
                </a:tc>
              </a:tr>
              <a:tr h="253089">
                <a:tc>
                  <a:txBody>
                    <a:bodyPr/>
                    <a:lstStyle/>
                    <a:p>
                      <a:pPr>
                        <a:lnSpc>
                          <a:spcPct val="107000"/>
                        </a:lnSpc>
                      </a:pPr>
                      <a:endParaRPr lang="sv-SE" sz="1100" b="1" dirty="0">
                        <a:effectLst/>
                        <a:latin typeface="Calibri" panose="020F0502020204030204" pitchFamily="34" charset="0"/>
                      </a:endParaRPr>
                    </a:p>
                  </a:txBody>
                  <a:tcPr marL="44450" marR="44450" marT="0" marB="0" anchor="b">
                    <a:lnL>
                      <a:noFill/>
                    </a:lnL>
                    <a:lnR>
                      <a:noFill/>
                    </a:lnR>
                    <a:lnT>
                      <a:noFill/>
                    </a:lnT>
                    <a:lnB>
                      <a:noFill/>
                    </a:lnB>
                  </a:tcPr>
                </a:tc>
                <a:tc>
                  <a:txBody>
                    <a:bodyPr/>
                    <a:lstStyle/>
                    <a:p>
                      <a:pP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gridSpan="5">
                  <a:txBody>
                    <a:bodyPr/>
                    <a:lstStyle/>
                    <a:p>
                      <a:pPr>
                        <a:lnSpc>
                          <a:spcPct val="107000"/>
                        </a:lnSpc>
                        <a:spcAft>
                          <a:spcPts val="0"/>
                        </a:spcAft>
                      </a:pPr>
                      <a:r>
                        <a:rPr lang="sv-SE" sz="1100" b="1" i="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Personer födda i Sverige och som är folkbokförda i Sverige 31/12 2015</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sv-SE"/>
                    </a:p>
                  </a:txBody>
                  <a:tcPr/>
                </a:tc>
                <a:tc hMerge="1">
                  <a:txBody>
                    <a:bodyPr/>
                    <a:lstStyle/>
                    <a:p>
                      <a:endParaRPr lang="sv-SE"/>
                    </a:p>
                  </a:txBody>
                  <a:tcPr/>
                </a:tc>
                <a:tc hMerge="1">
                  <a:txBody>
                    <a:bodyPr/>
                    <a:lstStyle/>
                    <a:p>
                      <a:endParaRPr lang="sv-SE"/>
                    </a:p>
                  </a:txBody>
                  <a:tcPr/>
                </a:tc>
                <a:tc hMerge="1">
                  <a:txBody>
                    <a:bodyPr/>
                    <a:lstStyle/>
                    <a:p>
                      <a:endParaRPr lang="sv-SE"/>
                    </a:p>
                  </a:txBody>
                  <a:tcPr/>
                </a:tc>
                <a:tc>
                  <a:txBody>
                    <a:bodyPr/>
                    <a:lstStyle/>
                    <a:p>
                      <a:pP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pPr>
                      <a:endParaRPr lang="sv-SE" sz="1100" b="1">
                        <a:effectLst/>
                        <a:latin typeface="Calibri" panose="020F0502020204030204" pitchFamily="34" charset="0"/>
                      </a:endParaRPr>
                    </a:p>
                  </a:txBody>
                  <a:tcPr marL="44450" marR="44450" marT="0" marB="0" anchor="b">
                    <a:lnL>
                      <a:noFill/>
                    </a:lnL>
                    <a:lnR>
                      <a:noFill/>
                    </a:lnR>
                    <a:lnT>
                      <a:noFill/>
                    </a:lnT>
                    <a:lnB>
                      <a:noFill/>
                    </a:lnB>
                  </a:tcPr>
                </a:tc>
              </a:tr>
              <a:tr h="241037">
                <a:tc>
                  <a:txBody>
                    <a:bodyPr/>
                    <a:lstStyle/>
                    <a:p>
                      <a:pPr>
                        <a:lnSpc>
                          <a:spcPct val="107000"/>
                        </a:lnSpc>
                      </a:pPr>
                      <a:endParaRPr lang="sv-SE" sz="1100" b="1" dirty="0">
                        <a:effectLst/>
                        <a:latin typeface="Calibri" panose="020F0502020204030204" pitchFamily="34" charset="0"/>
                      </a:endParaRPr>
                    </a:p>
                  </a:txBody>
                  <a:tcPr marL="44450" marR="44450" marT="0" marB="0" anchor="b">
                    <a:lnL>
                      <a:noFill/>
                    </a:lnL>
                    <a:lnR>
                      <a:noFill/>
                    </a:lnR>
                    <a:lnT>
                      <a:noFill/>
                    </a:lnT>
                    <a:lnB>
                      <a:noFill/>
                    </a:lnB>
                  </a:tcPr>
                </a:tc>
                <a:tc>
                  <a:txBody>
                    <a:bodyPr/>
                    <a:lstStyle/>
                    <a:p>
                      <a:pPr>
                        <a:lnSpc>
                          <a:spcPct val="107000"/>
                        </a:lnSpc>
                      </a:pPr>
                      <a:endParaRPr lang="sv-SE" sz="1100" b="1">
                        <a:effectLst/>
                        <a:latin typeface="Calibri" panose="020F0502020204030204" pitchFamily="34"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sv-SE" sz="1100" b="1">
                        <a:effectLst/>
                        <a:latin typeface="Calibri" panose="020F0502020204030204" pitchFamily="34"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sv-SE" sz="1100" b="1">
                        <a:effectLst/>
                        <a:latin typeface="Calibri" panose="020F0502020204030204" pitchFamily="34"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gridSpan="3">
                  <a:txBody>
                    <a:bodyPr/>
                    <a:lstStyle/>
                    <a:p>
                      <a:pPr algn="ct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Andel i procent</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sv-SE"/>
                    </a:p>
                  </a:txBody>
                  <a:tcPr/>
                </a:tc>
                <a:tc hMerge="1">
                  <a:txBody>
                    <a:bodyPr/>
                    <a:lstStyle/>
                    <a:p>
                      <a:endParaRPr lang="sv-SE"/>
                    </a:p>
                  </a:txBody>
                  <a:tcPr/>
                </a:tc>
                <a:tc gridSpan="3">
                  <a:txBody>
                    <a:bodyPr/>
                    <a:lstStyle/>
                    <a:p>
                      <a:pPr algn="ct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Antal</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sv-SE"/>
                    </a:p>
                  </a:txBody>
                  <a:tcPr/>
                </a:tc>
                <a:tc hMerge="1">
                  <a:txBody>
                    <a:bodyPr/>
                    <a:lstStyle/>
                    <a:p>
                      <a:endParaRPr lang="sv-SE"/>
                    </a:p>
                  </a:txBody>
                  <a:tcPr/>
                </a:tc>
                <a:tc>
                  <a:txBody>
                    <a:bodyPr/>
                    <a:lstStyle/>
                    <a:p>
                      <a:pPr>
                        <a:lnSpc>
                          <a:spcPct val="107000"/>
                        </a:lnSpc>
                      </a:pPr>
                      <a:endParaRPr lang="sv-SE" sz="1100" b="1">
                        <a:effectLst/>
                        <a:latin typeface="Calibri" panose="020F0502020204030204" pitchFamily="34" charset="0"/>
                      </a:endParaRPr>
                    </a:p>
                  </a:txBody>
                  <a:tcPr marL="44450" marR="44450" marT="0" marB="0" anchor="b">
                    <a:lnL>
                      <a:noFill/>
                    </a:lnL>
                    <a:lnR>
                      <a:noFill/>
                    </a:lnR>
                    <a:lnT>
                      <a:noFill/>
                    </a:lnT>
                    <a:lnB>
                      <a:noFill/>
                    </a:lnB>
                  </a:tcPr>
                </a:tc>
              </a:tr>
              <a:tr h="453953">
                <a:tc>
                  <a:txBody>
                    <a:bodyPr/>
                    <a:lstStyle/>
                    <a:p>
                      <a:pPr>
                        <a:lnSpc>
                          <a:spcPct val="107000"/>
                        </a:lnSpc>
                        <a:spcAft>
                          <a:spcPts val="0"/>
                        </a:spcAft>
                      </a:pPr>
                      <a:r>
                        <a:rPr lang="sv-SE" sz="11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Partner</a:t>
                      </a:r>
                      <a:endParaRPr lang="sv-SE"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Barn</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Syskon</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Förälder</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Kvinnor</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Män</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Kvinnor och män</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Kvinnor</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Män</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Kvinnor och män</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pPr>
                      <a:endParaRPr lang="sv-SE" sz="1100" b="1">
                        <a:effectLst/>
                        <a:latin typeface="Calibri" panose="020F0502020204030204" pitchFamily="34" charset="0"/>
                      </a:endParaRPr>
                    </a:p>
                  </a:txBody>
                  <a:tcPr marL="44450" marR="44450" marT="0" marB="0" anchor="b">
                    <a:lnL>
                      <a:noFill/>
                    </a:lnL>
                    <a:lnR>
                      <a:noFill/>
                    </a:lnR>
                    <a:lnT>
                      <a:noFill/>
                    </a:lnT>
                    <a:lnB>
                      <a:noFill/>
                    </a:lnB>
                  </a:tcPr>
                </a:tc>
              </a:tr>
              <a:tr h="241037">
                <a:tc>
                  <a:txBody>
                    <a:bodyPr/>
                    <a:lstStyle/>
                    <a:p>
                      <a:pPr>
                        <a:lnSpc>
                          <a:spcPct val="107000"/>
                        </a:lnSpc>
                        <a:spcAft>
                          <a:spcPts val="0"/>
                        </a:spcAft>
                      </a:pPr>
                      <a:r>
                        <a:rPr lang="sv-SE" sz="11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Ja</a:t>
                      </a:r>
                      <a:endParaRPr lang="sv-SE"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Ja</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Ja</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Ja</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3,3</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4,0</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3,6</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29 886</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31 682</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61 568</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sv-SE" sz="1100" b="1">
                        <a:effectLst/>
                        <a:latin typeface="Calibri" panose="020F0502020204030204" pitchFamily="34" charset="0"/>
                      </a:endParaRPr>
                    </a:p>
                  </a:txBody>
                  <a:tcPr marL="44450" marR="44450" marT="0" marB="0" anchor="b">
                    <a:lnL>
                      <a:noFill/>
                    </a:lnL>
                    <a:lnR>
                      <a:noFill/>
                    </a:lnR>
                    <a:lnT>
                      <a:noFill/>
                    </a:lnT>
                    <a:lnB>
                      <a:noFill/>
                    </a:lnB>
                  </a:tcPr>
                </a:tc>
              </a:tr>
              <a:tr h="241037">
                <a:tc>
                  <a:txBody>
                    <a:bodyPr/>
                    <a:lstStyle/>
                    <a:p>
                      <a:pPr>
                        <a:lnSpc>
                          <a:spcPct val="107000"/>
                        </a:lnSpc>
                        <a:spcAft>
                          <a:spcPts val="0"/>
                        </a:spcAft>
                      </a:pPr>
                      <a:r>
                        <a:rPr lang="sv-SE" sz="11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Ja</a:t>
                      </a:r>
                      <a:endParaRPr lang="sv-SE"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Ja</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Nej</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Ja</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0,4</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0,4</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0,4</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3 467</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3 492</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6 959</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nSpc>
                          <a:spcPct val="107000"/>
                        </a:lnSpc>
                      </a:pPr>
                      <a:endParaRPr lang="sv-SE" sz="1100" b="1">
                        <a:effectLst/>
                        <a:latin typeface="Calibri" panose="020F0502020204030204" pitchFamily="34" charset="0"/>
                      </a:endParaRPr>
                    </a:p>
                  </a:txBody>
                  <a:tcPr marL="44450" marR="44450" marT="0" marB="0" anchor="b">
                    <a:lnL>
                      <a:noFill/>
                    </a:lnL>
                    <a:lnR>
                      <a:noFill/>
                    </a:lnR>
                    <a:lnT>
                      <a:noFill/>
                    </a:lnT>
                    <a:lnB>
                      <a:noFill/>
                    </a:lnB>
                  </a:tcPr>
                </a:tc>
              </a:tr>
              <a:tr h="241037">
                <a:tc>
                  <a:txBody>
                    <a:bodyPr/>
                    <a:lstStyle/>
                    <a:p>
                      <a:pPr>
                        <a:lnSpc>
                          <a:spcPct val="107000"/>
                        </a:lnSpc>
                        <a:spcAft>
                          <a:spcPts val="0"/>
                        </a:spcAft>
                      </a:pPr>
                      <a:r>
                        <a:rPr lang="sv-SE" sz="11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Ja</a:t>
                      </a:r>
                      <a:endParaRPr lang="sv-SE"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Nej</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Ja</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Ja</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0,2</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0,3</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0,2</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1 587</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2 360</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3 947</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nSpc>
                          <a:spcPct val="107000"/>
                        </a:lnSpc>
                      </a:pPr>
                      <a:endParaRPr lang="sv-SE" sz="1100" b="1">
                        <a:effectLst/>
                        <a:latin typeface="Calibri" panose="020F0502020204030204" pitchFamily="34" charset="0"/>
                      </a:endParaRPr>
                    </a:p>
                  </a:txBody>
                  <a:tcPr marL="44450" marR="44450" marT="0" marB="0" anchor="b">
                    <a:lnL>
                      <a:noFill/>
                    </a:lnL>
                    <a:lnR>
                      <a:noFill/>
                    </a:lnR>
                    <a:lnT>
                      <a:noFill/>
                    </a:lnT>
                    <a:lnB>
                      <a:noFill/>
                    </a:lnB>
                  </a:tcPr>
                </a:tc>
              </a:tr>
              <a:tr h="241037">
                <a:tc>
                  <a:txBody>
                    <a:bodyPr/>
                    <a:lstStyle/>
                    <a:p>
                      <a:pPr>
                        <a:lnSpc>
                          <a:spcPct val="107000"/>
                        </a:lnSpc>
                        <a:spcAft>
                          <a:spcPts val="0"/>
                        </a:spcAft>
                      </a:pPr>
                      <a:r>
                        <a:rPr lang="sv-SE" sz="11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Ja</a:t>
                      </a:r>
                      <a:endParaRPr lang="sv-SE"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Nej</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Nej</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Ja</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0,0</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0,0</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0,0</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239</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331</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570</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nSpc>
                          <a:spcPct val="107000"/>
                        </a:lnSpc>
                      </a:pPr>
                      <a:endParaRPr lang="sv-SE" sz="1100" b="1">
                        <a:effectLst/>
                        <a:latin typeface="Calibri" panose="020F0502020204030204" pitchFamily="34" charset="0"/>
                      </a:endParaRPr>
                    </a:p>
                  </a:txBody>
                  <a:tcPr marL="44450" marR="44450" marT="0" marB="0" anchor="b">
                    <a:lnL>
                      <a:noFill/>
                    </a:lnL>
                    <a:lnR>
                      <a:noFill/>
                    </a:lnR>
                    <a:lnT>
                      <a:noFill/>
                    </a:lnT>
                    <a:lnB>
                      <a:noFill/>
                    </a:lnB>
                  </a:tcPr>
                </a:tc>
              </a:tr>
              <a:tr h="241037">
                <a:tc>
                  <a:txBody>
                    <a:bodyPr/>
                    <a:lstStyle/>
                    <a:p>
                      <a:pPr>
                        <a:lnSpc>
                          <a:spcPct val="107000"/>
                        </a:lnSpc>
                        <a:spcAft>
                          <a:spcPts val="0"/>
                        </a:spcAft>
                      </a:pPr>
                      <a:r>
                        <a:rPr lang="sv-SE" sz="11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Nej</a:t>
                      </a:r>
                      <a:endParaRPr lang="sv-SE"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Ja</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Ja</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Ja</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1,4</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1,2</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12 664</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7 866</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20 530</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nSpc>
                          <a:spcPct val="107000"/>
                        </a:lnSpc>
                      </a:pPr>
                      <a:endParaRPr lang="sv-SE" sz="1100" b="1">
                        <a:effectLst/>
                        <a:latin typeface="Calibri" panose="020F0502020204030204" pitchFamily="34" charset="0"/>
                      </a:endParaRPr>
                    </a:p>
                  </a:txBody>
                  <a:tcPr marL="44450" marR="44450" marT="0" marB="0" anchor="b">
                    <a:lnL>
                      <a:noFill/>
                    </a:lnL>
                    <a:lnR>
                      <a:noFill/>
                    </a:lnR>
                    <a:lnT>
                      <a:noFill/>
                    </a:lnT>
                    <a:lnB>
                      <a:noFill/>
                    </a:lnB>
                  </a:tcPr>
                </a:tc>
              </a:tr>
              <a:tr h="241037">
                <a:tc>
                  <a:txBody>
                    <a:bodyPr/>
                    <a:lstStyle/>
                    <a:p>
                      <a:pPr>
                        <a:lnSpc>
                          <a:spcPct val="107000"/>
                        </a:lnSpc>
                        <a:spcAft>
                          <a:spcPts val="0"/>
                        </a:spcAft>
                      </a:pPr>
                      <a:r>
                        <a:rPr lang="sv-SE" sz="11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Nej</a:t>
                      </a:r>
                      <a:endParaRPr lang="sv-SE"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nSpc>
                          <a:spcPct val="107000"/>
                        </a:lnSpc>
                        <a:spcAft>
                          <a:spcPts val="0"/>
                        </a:spcAft>
                      </a:pPr>
                      <a:r>
                        <a:rPr lang="sv-SE" sz="11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Ja</a:t>
                      </a:r>
                      <a:endParaRPr lang="sv-SE"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Nej</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Ja</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0,1</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0,1</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0,1</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1 367</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823</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2 190</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nSpc>
                          <a:spcPct val="107000"/>
                        </a:lnSpc>
                      </a:pPr>
                      <a:endParaRPr lang="sv-SE" sz="1100" b="1">
                        <a:effectLst/>
                        <a:latin typeface="Calibri" panose="020F0502020204030204" pitchFamily="34" charset="0"/>
                      </a:endParaRPr>
                    </a:p>
                  </a:txBody>
                  <a:tcPr marL="44450" marR="44450" marT="0" marB="0" anchor="b">
                    <a:lnL>
                      <a:noFill/>
                    </a:lnL>
                    <a:lnR>
                      <a:noFill/>
                    </a:lnR>
                    <a:lnT>
                      <a:noFill/>
                    </a:lnT>
                    <a:lnB>
                      <a:noFill/>
                    </a:lnB>
                  </a:tcPr>
                </a:tc>
              </a:tr>
              <a:tr h="241037">
                <a:tc>
                  <a:txBody>
                    <a:bodyPr/>
                    <a:lstStyle/>
                    <a:p>
                      <a:pPr>
                        <a:lnSpc>
                          <a:spcPct val="107000"/>
                        </a:lnSpc>
                        <a:spcAft>
                          <a:spcPts val="0"/>
                        </a:spcAft>
                      </a:pPr>
                      <a:r>
                        <a:rPr lang="sv-SE" sz="11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Nej</a:t>
                      </a:r>
                      <a:endParaRPr lang="sv-SE"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Nej</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Ja</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Ja</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0,2</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0,4</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0,3</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r">
                        <a:lnSpc>
                          <a:spcPct val="107000"/>
                        </a:lnSpc>
                        <a:spcAft>
                          <a:spcPts val="0"/>
                        </a:spcAft>
                      </a:pPr>
                      <a:r>
                        <a:rPr lang="sv-SE" sz="11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2 138</a:t>
                      </a:r>
                      <a:endParaRPr lang="sv-SE"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3 357</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5 495</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nSpc>
                          <a:spcPct val="107000"/>
                        </a:lnSpc>
                      </a:pPr>
                      <a:endParaRPr lang="sv-SE" sz="1100" b="1">
                        <a:effectLst/>
                        <a:latin typeface="Calibri" panose="020F0502020204030204" pitchFamily="34" charset="0"/>
                      </a:endParaRPr>
                    </a:p>
                  </a:txBody>
                  <a:tcPr marL="44450" marR="44450" marT="0" marB="0" anchor="b">
                    <a:lnL>
                      <a:noFill/>
                    </a:lnL>
                    <a:lnR>
                      <a:noFill/>
                    </a:lnR>
                    <a:lnT>
                      <a:noFill/>
                    </a:lnT>
                    <a:lnB>
                      <a:noFill/>
                    </a:lnB>
                  </a:tcPr>
                </a:tc>
              </a:tr>
              <a:tr h="274748">
                <a:tc>
                  <a:txBody>
                    <a:bodyPr/>
                    <a:lstStyle/>
                    <a:p>
                      <a:pPr>
                        <a:lnSpc>
                          <a:spcPct val="107000"/>
                        </a:lnSpc>
                        <a:spcAft>
                          <a:spcPts val="0"/>
                        </a:spcAft>
                      </a:pPr>
                      <a:r>
                        <a:rPr lang="sv-SE" sz="11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Nej</a:t>
                      </a:r>
                      <a:endParaRPr lang="sv-SE"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Nej</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Nej</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Ja</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0,0</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0,1</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0,0</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270</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452</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722</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nSpc>
                          <a:spcPct val="107000"/>
                        </a:lnSpc>
                      </a:pPr>
                      <a:endParaRPr lang="sv-SE" sz="1100" b="1">
                        <a:effectLst/>
                        <a:latin typeface="Calibri" panose="020F0502020204030204" pitchFamily="34" charset="0"/>
                      </a:endParaRPr>
                    </a:p>
                  </a:txBody>
                  <a:tcPr marL="44450" marR="44450" marT="0" marB="0" anchor="b">
                    <a:lnL>
                      <a:noFill/>
                    </a:lnL>
                    <a:lnR>
                      <a:noFill/>
                    </a:lnR>
                    <a:lnT>
                      <a:noFill/>
                    </a:lnT>
                    <a:lnB>
                      <a:noFill/>
                    </a:lnB>
                  </a:tcPr>
                </a:tc>
              </a:tr>
              <a:tr h="241037">
                <a:tc>
                  <a:txBody>
                    <a:bodyPr/>
                    <a:lstStyle/>
                    <a:p>
                      <a:pP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Ja</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nSpc>
                          <a:spcPct val="107000"/>
                        </a:lnSpc>
                        <a:spcAft>
                          <a:spcPts val="0"/>
                        </a:spcAft>
                      </a:pPr>
                      <a:r>
                        <a:rPr lang="sv-SE" sz="11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Ja</a:t>
                      </a:r>
                      <a:endParaRPr lang="sv-SE"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Ja</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Nej</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33,4</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43,9</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38,2</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305 308</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346 467</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651 775</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nSpc>
                          <a:spcPct val="107000"/>
                        </a:lnSpc>
                      </a:pPr>
                      <a:endParaRPr lang="sv-SE" sz="1100" b="1">
                        <a:effectLst/>
                        <a:latin typeface="Calibri" panose="020F0502020204030204" pitchFamily="34" charset="0"/>
                      </a:endParaRPr>
                    </a:p>
                  </a:txBody>
                  <a:tcPr marL="44450" marR="44450" marT="0" marB="0" anchor="b">
                    <a:lnL>
                      <a:noFill/>
                    </a:lnL>
                    <a:lnR>
                      <a:noFill/>
                    </a:lnR>
                    <a:lnT>
                      <a:noFill/>
                    </a:lnT>
                    <a:lnB>
                      <a:noFill/>
                    </a:lnB>
                  </a:tcPr>
                </a:tc>
              </a:tr>
              <a:tr h="241037">
                <a:tc>
                  <a:txBody>
                    <a:bodyPr/>
                    <a:lstStyle/>
                    <a:p>
                      <a:pP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Ja</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nSpc>
                          <a:spcPct val="107000"/>
                        </a:lnSpc>
                        <a:spcAft>
                          <a:spcPts val="0"/>
                        </a:spcAft>
                      </a:pPr>
                      <a:r>
                        <a:rPr lang="sv-SE" sz="11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Ja</a:t>
                      </a:r>
                      <a:endParaRPr lang="sv-SE"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Nej</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Nej</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11,0</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17,5</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14,0</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100 608</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137 615</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238 223</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nSpc>
                          <a:spcPct val="107000"/>
                        </a:lnSpc>
                      </a:pPr>
                      <a:endParaRPr lang="sv-SE" sz="1100" b="1">
                        <a:effectLst/>
                        <a:latin typeface="Calibri" panose="020F0502020204030204" pitchFamily="34" charset="0"/>
                      </a:endParaRPr>
                    </a:p>
                  </a:txBody>
                  <a:tcPr marL="44450" marR="44450" marT="0" marB="0" anchor="b">
                    <a:lnL>
                      <a:noFill/>
                    </a:lnL>
                    <a:lnR>
                      <a:noFill/>
                    </a:lnR>
                    <a:lnT>
                      <a:noFill/>
                    </a:lnT>
                    <a:lnB>
                      <a:noFill/>
                    </a:lnB>
                  </a:tcPr>
                </a:tc>
              </a:tr>
              <a:tr h="241037">
                <a:tc>
                  <a:txBody>
                    <a:bodyPr/>
                    <a:lstStyle/>
                    <a:p>
                      <a:pP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Ja</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nSpc>
                          <a:spcPct val="107000"/>
                        </a:lnSpc>
                        <a:spcAft>
                          <a:spcPts val="0"/>
                        </a:spcAft>
                      </a:pPr>
                      <a:r>
                        <a:rPr lang="sv-SE" sz="11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Nej</a:t>
                      </a:r>
                      <a:endParaRPr lang="sv-SE"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nSpc>
                          <a:spcPct val="107000"/>
                        </a:lnSpc>
                        <a:spcAft>
                          <a:spcPts val="0"/>
                        </a:spcAft>
                      </a:pPr>
                      <a:r>
                        <a:rPr lang="sv-SE" sz="11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Ja</a:t>
                      </a:r>
                      <a:endParaRPr lang="sv-SE"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Nej</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2,0</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3,5</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2,7</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18 470</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27 988</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46 458</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nSpc>
                          <a:spcPct val="107000"/>
                        </a:lnSpc>
                      </a:pPr>
                      <a:endParaRPr lang="sv-SE" sz="1100" b="1">
                        <a:effectLst/>
                        <a:latin typeface="Calibri" panose="020F0502020204030204" pitchFamily="34" charset="0"/>
                      </a:endParaRPr>
                    </a:p>
                  </a:txBody>
                  <a:tcPr marL="44450" marR="44450" marT="0" marB="0" anchor="b">
                    <a:lnL>
                      <a:noFill/>
                    </a:lnL>
                    <a:lnR>
                      <a:noFill/>
                    </a:lnR>
                    <a:lnT>
                      <a:noFill/>
                    </a:lnT>
                    <a:lnB>
                      <a:noFill/>
                    </a:lnB>
                  </a:tcPr>
                </a:tc>
              </a:tr>
              <a:tr h="241037">
                <a:tc>
                  <a:txBody>
                    <a:bodyPr/>
                    <a:lstStyle/>
                    <a:p>
                      <a:pP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Ja</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nSpc>
                          <a:spcPct val="107000"/>
                        </a:lnSpc>
                        <a:spcAft>
                          <a:spcPts val="0"/>
                        </a:spcAft>
                      </a:pPr>
                      <a:r>
                        <a:rPr lang="sv-SE" sz="11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Nej</a:t>
                      </a:r>
                      <a:endParaRPr lang="sv-SE"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Nej</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Nej</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0,9</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1,6</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1,2</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8 079</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12 347</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20 426</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nSpc>
                          <a:spcPct val="107000"/>
                        </a:lnSpc>
                      </a:pPr>
                      <a:endParaRPr lang="sv-SE" sz="1100" b="1">
                        <a:effectLst/>
                        <a:latin typeface="Calibri" panose="020F0502020204030204" pitchFamily="34" charset="0"/>
                      </a:endParaRPr>
                    </a:p>
                  </a:txBody>
                  <a:tcPr marL="44450" marR="44450" marT="0" marB="0" anchor="b">
                    <a:lnL>
                      <a:noFill/>
                    </a:lnL>
                    <a:lnR>
                      <a:noFill/>
                    </a:lnR>
                    <a:lnT>
                      <a:noFill/>
                    </a:lnT>
                    <a:lnB>
                      <a:noFill/>
                    </a:lnB>
                  </a:tcPr>
                </a:tc>
              </a:tr>
              <a:tr h="241037">
                <a:tc>
                  <a:txBody>
                    <a:bodyPr/>
                    <a:lstStyle/>
                    <a:p>
                      <a:pP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Nej</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Ja</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nSpc>
                          <a:spcPct val="107000"/>
                        </a:lnSpc>
                        <a:spcAft>
                          <a:spcPts val="0"/>
                        </a:spcAft>
                      </a:pPr>
                      <a:r>
                        <a:rPr lang="sv-SE" sz="11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Ja</a:t>
                      </a:r>
                      <a:endParaRPr lang="sv-SE"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Nej</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20,2</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11,7</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16,3</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185 115</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92 245</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277 360</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nSpc>
                          <a:spcPct val="107000"/>
                        </a:lnSpc>
                      </a:pPr>
                      <a:endParaRPr lang="sv-SE" sz="1100" b="1">
                        <a:effectLst/>
                        <a:latin typeface="Calibri" panose="020F0502020204030204" pitchFamily="34" charset="0"/>
                      </a:endParaRPr>
                    </a:p>
                  </a:txBody>
                  <a:tcPr marL="44450" marR="44450" marT="0" marB="0" anchor="b">
                    <a:lnL>
                      <a:noFill/>
                    </a:lnL>
                    <a:lnR>
                      <a:noFill/>
                    </a:lnR>
                    <a:lnT>
                      <a:noFill/>
                    </a:lnT>
                    <a:lnB>
                      <a:noFill/>
                    </a:lnB>
                  </a:tcPr>
                </a:tc>
              </a:tr>
              <a:tr h="241037">
                <a:tc>
                  <a:txBody>
                    <a:bodyPr/>
                    <a:lstStyle/>
                    <a:p>
                      <a:pP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Nej</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Ja</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nSpc>
                          <a:spcPct val="107000"/>
                        </a:lnSpc>
                        <a:spcAft>
                          <a:spcPts val="0"/>
                        </a:spcAft>
                      </a:pPr>
                      <a:r>
                        <a:rPr lang="sv-SE" sz="11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Nej</a:t>
                      </a:r>
                      <a:endParaRPr lang="sv-SE"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Nej</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20,4</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7,4</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14,4</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186 865</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58 629</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245 494</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nSpc>
                          <a:spcPct val="107000"/>
                        </a:lnSpc>
                      </a:pPr>
                      <a:endParaRPr lang="sv-SE" sz="1100" b="1">
                        <a:effectLst/>
                        <a:latin typeface="Calibri" panose="020F0502020204030204" pitchFamily="34" charset="0"/>
                      </a:endParaRPr>
                    </a:p>
                  </a:txBody>
                  <a:tcPr marL="44450" marR="44450" marT="0" marB="0" anchor="b">
                    <a:lnL>
                      <a:noFill/>
                    </a:lnL>
                    <a:lnR>
                      <a:noFill/>
                    </a:lnR>
                    <a:lnT>
                      <a:noFill/>
                    </a:lnT>
                    <a:lnB>
                      <a:noFill/>
                    </a:lnB>
                  </a:tcPr>
                </a:tc>
              </a:tr>
              <a:tr h="241037">
                <a:tc>
                  <a:txBody>
                    <a:bodyPr/>
                    <a:lstStyle/>
                    <a:p>
                      <a:pP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Nej</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Nej</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nSpc>
                          <a:spcPct val="107000"/>
                        </a:lnSpc>
                        <a:spcAft>
                          <a:spcPts val="0"/>
                        </a:spcAft>
                      </a:pPr>
                      <a:r>
                        <a:rPr lang="sv-SE" sz="11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Ja</a:t>
                      </a:r>
                      <a:endParaRPr lang="sv-SE"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nSpc>
                          <a:spcPct val="107000"/>
                        </a:lnSpc>
                        <a:spcAft>
                          <a:spcPts val="0"/>
                        </a:spcAft>
                      </a:pPr>
                      <a:r>
                        <a:rPr lang="sv-SE" sz="11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Nej</a:t>
                      </a:r>
                      <a:endParaRPr lang="sv-SE"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3,4</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5,4</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4,3</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30 737</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42 379</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73 116</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nSpc>
                          <a:spcPct val="107000"/>
                        </a:lnSpc>
                      </a:pPr>
                      <a:endParaRPr lang="sv-SE" sz="1100" b="1">
                        <a:effectLst/>
                        <a:latin typeface="Calibri" panose="020F0502020204030204" pitchFamily="34" charset="0"/>
                      </a:endParaRPr>
                    </a:p>
                  </a:txBody>
                  <a:tcPr marL="44450" marR="44450" marT="0" marB="0" anchor="b">
                    <a:lnL>
                      <a:noFill/>
                    </a:lnL>
                    <a:lnR>
                      <a:noFill/>
                    </a:lnR>
                    <a:lnT>
                      <a:noFill/>
                    </a:lnT>
                    <a:lnB>
                      <a:noFill/>
                    </a:lnB>
                  </a:tcPr>
                </a:tc>
              </a:tr>
              <a:tr h="241037">
                <a:tc>
                  <a:txBody>
                    <a:bodyPr/>
                    <a:lstStyle/>
                    <a:p>
                      <a:pP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Nej</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Nej</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Nej</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sv-SE" sz="11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Nej</a:t>
                      </a:r>
                      <a:endParaRPr lang="sv-SE"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sv-SE" sz="11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3,1</a:t>
                      </a:r>
                      <a:endParaRPr lang="sv-SE"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sv-SE" sz="11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2,6</a:t>
                      </a:r>
                      <a:endParaRPr lang="sv-SE"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sv-SE" sz="11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2,9</a:t>
                      </a:r>
                      <a:endParaRPr lang="sv-SE"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28 664</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20 583</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sv-S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49 247</a:t>
                      </a:r>
                      <a:endParaRPr lang="sv-SE"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pPr>
                      <a:endParaRPr lang="sv-SE" sz="1100" b="1" dirty="0">
                        <a:effectLst/>
                        <a:latin typeface="Calibri" panose="020F0502020204030204" pitchFamily="34" charset="0"/>
                      </a:endParaRPr>
                    </a:p>
                  </a:txBody>
                  <a:tcPr marL="44450" marR="44450" marT="0" marB="0" anchor="b">
                    <a:lnL>
                      <a:noFill/>
                    </a:lnL>
                    <a:lnR>
                      <a:noFill/>
                    </a:lnR>
                    <a:lnT>
                      <a:noFill/>
                    </a:lnT>
                    <a:lnB>
                      <a:noFill/>
                    </a:lnB>
                  </a:tcPr>
                </a:tc>
              </a:tr>
              <a:tr h="253089">
                <a:tc>
                  <a:txBody>
                    <a:bodyPr/>
                    <a:lstStyle/>
                    <a:p>
                      <a:pPr>
                        <a:lnSpc>
                          <a:spcPct val="107000"/>
                        </a:lnSpc>
                        <a:spcAft>
                          <a:spcPts val="0"/>
                        </a:spcAft>
                      </a:pPr>
                      <a:r>
                        <a:rPr lang="sv-SE"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sv-SE"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sv-S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sv-SE"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sv-SE"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sv-SE" sz="1100" b="1"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Total</a:t>
                      </a:r>
                      <a:endParaRPr lang="sv-SE"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sv-SE" sz="11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100</a:t>
                      </a:r>
                      <a:endParaRPr lang="sv-SE"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sv-SE" sz="11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100</a:t>
                      </a:r>
                      <a:endParaRPr lang="sv-SE"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sv-SE" sz="11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100</a:t>
                      </a:r>
                      <a:endParaRPr lang="sv-SE"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sv-SE" sz="11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915 464</a:t>
                      </a:r>
                      <a:endParaRPr lang="sv-SE"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sv-SE" sz="11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788 616</a:t>
                      </a:r>
                      <a:endParaRPr lang="sv-SE"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sv-SE" sz="11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1 704 080</a:t>
                      </a:r>
                      <a:endParaRPr lang="sv-SE"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sv-SE" sz="1100" dirty="0">
                        <a:effectLst/>
                        <a:latin typeface="Calibri" panose="020F0502020204030204" pitchFamily="34" charset="0"/>
                      </a:endParaRPr>
                    </a:p>
                  </a:txBody>
                  <a:tcPr marL="44450" marR="44450" marT="0" marB="0" anchor="b">
                    <a:lnL>
                      <a:noFill/>
                    </a:lnL>
                    <a:lnR>
                      <a:noFill/>
                    </a:lnR>
                    <a:lnT>
                      <a:noFill/>
                    </a:lnT>
                    <a:lnB>
                      <a:noFill/>
                    </a:lnB>
                  </a:tcPr>
                </a:tc>
              </a:tr>
            </a:tbl>
          </a:graphicData>
        </a:graphic>
      </p:graphicFrame>
    </p:spTree>
    <p:extLst>
      <p:ext uri="{BB962C8B-B14F-4D97-AF65-F5344CB8AC3E}">
        <p14:creationId xmlns:p14="http://schemas.microsoft.com/office/powerpoint/2010/main" val="9642701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1227786" y="635814"/>
            <a:ext cx="9144000" cy="2966224"/>
          </a:xfrm>
        </p:spPr>
        <p:txBody>
          <a:bodyPr>
            <a:normAutofit fontScale="90000"/>
          </a:bodyPr>
          <a:lstStyle/>
          <a:p>
            <a:r>
              <a:rPr lang="sv-SE" sz="4800" b="1" smtClean="0">
                <a:latin typeface="Times New Roman" panose="02020603050405020304" pitchFamily="18" charset="0"/>
                <a:cs typeface="Times New Roman" panose="02020603050405020304" pitchFamily="18" charset="0"/>
              </a:rPr>
              <a:t>Tack!</a:t>
            </a:r>
            <a:br>
              <a:rPr lang="sv-SE" sz="4800" b="1" smtClean="0">
                <a:latin typeface="Times New Roman" panose="02020603050405020304" pitchFamily="18" charset="0"/>
                <a:cs typeface="Times New Roman" panose="02020603050405020304" pitchFamily="18" charset="0"/>
              </a:rPr>
            </a:br>
            <a:r>
              <a:rPr lang="sv-SE" sz="4800" b="1" dirty="0" smtClean="0">
                <a:latin typeface="Times New Roman" panose="02020603050405020304" pitchFamily="18" charset="0"/>
                <a:cs typeface="Times New Roman" panose="02020603050405020304" pitchFamily="18" charset="0"/>
              </a:rPr>
              <a:t/>
            </a:r>
            <a:br>
              <a:rPr lang="sv-SE" sz="4800" b="1" dirty="0" smtClean="0">
                <a:latin typeface="Times New Roman" panose="02020603050405020304" pitchFamily="18" charset="0"/>
                <a:cs typeface="Times New Roman" panose="02020603050405020304" pitchFamily="18" charset="0"/>
              </a:rPr>
            </a:br>
            <a:r>
              <a:rPr lang="sv-SE" sz="4800" b="1" dirty="0" smtClean="0">
                <a:latin typeface="Times New Roman" panose="02020603050405020304" pitchFamily="18" charset="0"/>
                <a:cs typeface="Times New Roman" panose="02020603050405020304" pitchFamily="18" charset="0"/>
              </a:rPr>
              <a:t>Mer om dessa saker kan man läsa i min bok ”Mer familj, mer omsorg” (www.familjenforst.nu) </a:t>
            </a:r>
            <a:endParaRPr lang="sv-SE" sz="4800" b="1" dirty="0">
              <a:latin typeface="Times New Roman" panose="02020603050405020304" pitchFamily="18" charset="0"/>
              <a:cs typeface="Times New Roman" panose="02020603050405020304" pitchFamily="18" charset="0"/>
            </a:endParaRPr>
          </a:p>
        </p:txBody>
      </p:sp>
      <p:sp>
        <p:nvSpPr>
          <p:cNvPr id="3" name="Underrubrik 2"/>
          <p:cNvSpPr>
            <a:spLocks noGrp="1"/>
          </p:cNvSpPr>
          <p:nvPr>
            <p:ph type="subTitle" idx="1"/>
          </p:nvPr>
        </p:nvSpPr>
        <p:spPr/>
        <p:txBody>
          <a:bodyPr/>
          <a:lstStyle/>
          <a:p>
            <a:endParaRPr lang="sv-SE" dirty="0"/>
          </a:p>
        </p:txBody>
      </p:sp>
    </p:spTree>
    <p:extLst>
      <p:ext uri="{BB962C8B-B14F-4D97-AF65-F5344CB8AC3E}">
        <p14:creationId xmlns:p14="http://schemas.microsoft.com/office/powerpoint/2010/main" val="8554754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49560" y="0"/>
            <a:ext cx="4892879" cy="6858000"/>
          </a:xfrm>
          <a:prstGeom prst="rect">
            <a:avLst/>
          </a:prstGeom>
        </p:spPr>
      </p:pic>
    </p:spTree>
    <p:extLst>
      <p:ext uri="{BB962C8B-B14F-4D97-AF65-F5344CB8AC3E}">
        <p14:creationId xmlns:p14="http://schemas.microsoft.com/office/powerpoint/2010/main" val="18200571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4985" y="-1"/>
            <a:ext cx="7163047" cy="7761249"/>
          </a:xfrm>
          <a:prstGeom prst="rect">
            <a:avLst/>
          </a:prstGeom>
        </p:spPr>
      </p:pic>
    </p:spTree>
    <p:extLst>
      <p:ext uri="{BB962C8B-B14F-4D97-AF65-F5344CB8AC3E}">
        <p14:creationId xmlns:p14="http://schemas.microsoft.com/office/powerpoint/2010/main" val="1273750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12149" y="0"/>
            <a:ext cx="5767702" cy="6858000"/>
          </a:xfrm>
          <a:prstGeom prst="rect">
            <a:avLst/>
          </a:prstGeom>
        </p:spPr>
      </p:pic>
    </p:spTree>
    <p:extLst>
      <p:ext uri="{BB962C8B-B14F-4D97-AF65-F5344CB8AC3E}">
        <p14:creationId xmlns:p14="http://schemas.microsoft.com/office/powerpoint/2010/main" val="1461228969"/>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7917</TotalTime>
  <Words>831</Words>
  <Application>Microsoft Office PowerPoint</Application>
  <PresentationFormat>Bredbild</PresentationFormat>
  <Paragraphs>245</Paragraphs>
  <Slides>64</Slides>
  <Notes>0</Notes>
  <HiddenSlides>0</HiddenSlides>
  <MMClips>0</MMClips>
  <ScaleCrop>false</ScaleCrop>
  <HeadingPairs>
    <vt:vector size="6" baseType="variant">
      <vt:variant>
        <vt:lpstr>Använt teckensnitt</vt:lpstr>
      </vt:variant>
      <vt:variant>
        <vt:i4>4</vt:i4>
      </vt:variant>
      <vt:variant>
        <vt:lpstr>Tema</vt:lpstr>
      </vt:variant>
      <vt:variant>
        <vt:i4>1</vt:i4>
      </vt:variant>
      <vt:variant>
        <vt:lpstr>Bildrubriker</vt:lpstr>
      </vt:variant>
      <vt:variant>
        <vt:i4>64</vt:i4>
      </vt:variant>
    </vt:vector>
  </HeadingPairs>
  <TitlesOfParts>
    <vt:vector size="69" baseType="lpstr">
      <vt:lpstr>Arial</vt:lpstr>
      <vt:lpstr>Calibri</vt:lpstr>
      <vt:lpstr>Calibri Light</vt:lpstr>
      <vt:lpstr>Times New Roman</vt:lpstr>
      <vt:lpstr>Office-tema</vt:lpstr>
      <vt:lpstr>Den svenska familjen – förtalad, men livskraftigare än någonsin</vt:lpstr>
      <vt:lpstr>Familj – vad är det? Det handlar bl.a. om demografin, som lämnar långvariga spår. I början av 1900-talet förblev många ogifta och barnlösa…  En del bodde med föräldrar och syskon livet ut, som i dessa två fall hemma i Brunskog: Sex ogifta syskon i början av 1900-talet Där Väste i Tortan. Och min egen uppväxtfamilj i Gullsbyn vårvintern 1947.  Konstnärer försöker fånga familjen i dess vanlighet. Ingen undgår Carl Larsson, men det finns fler… Och författare och forskare, med växlande framgång. Och, som alltid, gå till www.scb.se</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Ensamboendet…</vt:lpstr>
      <vt:lpstr>PowerPoint-presentation</vt:lpstr>
      <vt:lpstr>         Men har inte Sverige världsrekord i ensamboende och ensamhet? Ensamboendet minskar – det är högre i Danmark - men ökar i många länder, t.ex. i Spanien, där många äldre bor med barn och fler känner sig ensamma än i Sverige.   Upplevd ensamhet är lägre och ökar inte i Sverige (Andersson &amp; Sundström, Äldre i Centrum 4/2019). ”Traditionella familjeformer ersätts av andra”? Låt oss se… Vår bild av det förflutna: ”Släktgårdar”?  Geografisk rörlighet, förr och nu? Fakta, så långt det går. </vt:lpstr>
      <vt:lpstr>PowerPoint-presentation</vt:lpstr>
      <vt:lpstr>PowerPoint-presentation</vt:lpstr>
      <vt:lpstr>PowerPoint-presentation</vt:lpstr>
      <vt:lpstr>PowerPoint-presentation</vt:lpstr>
      <vt:lpstr> Varför ser familjer och hushåll ut så här och varför dessa variationer mellan olika länder och världsdelar? En ny förklaring är kyrkans inflytande, med förbud mot kusinäktenskap m.m. Det löste upp släktband, men skapade också oberoende, individualism, företagsamhet, rörlighet och tillit till främlingar, som sammantaget underlättade ekonomisk utveckling i dessa länder. (Ref. till Jonathan Schulz m.fl. i The Economist 23/11 ’19) </vt:lpstr>
      <vt:lpstr>PowerPoint-presentation</vt:lpstr>
      <vt:lpstr>Mindre traditionella…</vt:lpstr>
      <vt:lpstr>PowerPoint-presentation</vt:lpstr>
      <vt:lpstr>PowerPoint-presentation</vt:lpstr>
      <vt:lpstr>PowerPoint-presentation</vt:lpstr>
      <vt:lpstr>PowerPoint-presentation</vt:lpstr>
      <vt:lpstr>PowerPoint-presentation</vt:lpstr>
      <vt:lpstr>PowerPoint-presentation</vt:lpstr>
      <vt:lpstr>Människor lever allt längre, alla generationer. Det får konsekvenser. Mamma, 105, tar tåget för att hälsa på sonen, 80. Båda tycker om salt och fett…</vt:lpstr>
      <vt:lpstr>PowerPoint-presentation</vt:lpstr>
      <vt:lpstr>Fam. Radford, 21 barn, det 22a på väg 2019.   Lille Sergio med alla åtta gammelfar/morföräldrarna  (El Pais 7 nov. 2019).</vt:lpstr>
      <vt:lpstr>PowerPoint-presentation</vt:lpstr>
      <vt:lpstr>PowerPoint-presentation</vt:lpstr>
      <vt:lpstr>PowerPoint-presentation</vt:lpstr>
      <vt:lpstr>Döden allestädes närvarande i alla samhällsklasser, särskilt för de små barnen och ibland även för modern. Barn förlorade föräldrar, föräldrar förlorade barn… Succéförfattarinnan Emilie Flygare-Carlén som följde föräldrarna, 13 syskon, sina tre män och sina fem barn till graven… Tabellverket (1749) blev SCB, som har koll. </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Allt fler gifter sig/bildar familj och håller ihop allt längre. Allt fler firar guldbröllop. År 1975 kunde 8 000 par fira guldbröllop, år 2016 var de 22 000. Totalt ökade antalet äktenskap som varat 50 år eller mer, från 46 000 till 181 000 mellan 1975 och 2016. I början av 1900-talet kunde de flesta inte ens fira silverbröllop…</vt:lpstr>
      <vt:lpstr>PowerPoint-presentation</vt:lpstr>
      <vt:lpstr>PowerPoint-presentation</vt:lpstr>
      <vt:lpstr>PowerPoint-presentation</vt:lpstr>
      <vt:lpstr>Äldre lever alltmer som andra.  Och några är yrkesförbrytare, som den här lilla rara mormodern i Malaga, 76, tagen på bar gärning som inbrottstjuv… (El Pais 20 okt. 2019).</vt:lpstr>
      <vt:lpstr>PowerPoint-presentation</vt:lpstr>
      <vt:lpstr>Äktenskapen varar allt längre och därmed blir omsorgsgivarna allt äldre, barnen liksom partnern. Lika många män och kvinnor som vårdar sin partner i tvåsamhet i Sverige, men även i Spanien, England och USA.  Att förlora partnern är en påfrestning. Män som vårdar får mer uppmärksamhet… Ibland klarar man sig med inbördes hjälp.</vt:lpstr>
      <vt:lpstr>PowerPoint-presentation</vt:lpstr>
      <vt:lpstr>PowerPoint-presentation</vt:lpstr>
      <vt:lpstr>PowerPoint-presentation</vt:lpstr>
      <vt:lpstr>PowerPoint-presentation</vt:lpstr>
      <vt:lpstr>PowerPoint-presentation</vt:lpstr>
      <vt:lpstr>PowerPoint-presentation</vt:lpstr>
      <vt:lpstr>PowerPoint-presentation</vt:lpstr>
      <vt:lpstr>Tack!  Mer om dessa saker kan man läsa i min bok ”Mer familj, mer omsorg” (www.familjenforst.nu)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Den svenska familjen – förtalad, men livskraftigare än någonsin</dc:title>
  <dc:creator>Admin</dc:creator>
  <cp:lastModifiedBy>Gerdt Sundström</cp:lastModifiedBy>
  <cp:revision>123</cp:revision>
  <dcterms:created xsi:type="dcterms:W3CDTF">2017-12-18T14:59:53Z</dcterms:created>
  <dcterms:modified xsi:type="dcterms:W3CDTF">2019-12-03T11:18:20Z</dcterms:modified>
</cp:coreProperties>
</file>